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Montserrat Bold" charset="1" panose="00000800000000000000"/>
      <p:regular r:id="rId14"/>
    </p:embeddedFont>
    <p:embeddedFont>
      <p:font typeface="Montserrat" charset="1" panose="00000500000000000000"/>
      <p:regular r:id="rId15"/>
    </p:embeddedFont>
    <p:embeddedFont>
      <p:font typeface="Montserrat Ultra-Bold" charset="1" panose="00000900000000000000"/>
      <p:regular r:id="rId16"/>
    </p:embeddedFont>
    <p:embeddedFont>
      <p:font typeface="Aileron" charset="1" panose="00000500000000000000"/>
      <p:regular r:id="rId17"/>
    </p:embeddedFont>
    <p:embeddedFont>
      <p:font typeface="Inter" charset="1" panose="020B0502030000000004"/>
      <p:regular r:id="rId18"/>
    </p:embeddedFont>
    <p:embeddedFont>
      <p:font typeface="Inter Bold" charset="1" panose="020B08020300000000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4.png" Type="http://schemas.openxmlformats.org/officeDocument/2006/relationships/image"/><Relationship Id="rId14" Target="../media/image35.svg" Type="http://schemas.openxmlformats.org/officeDocument/2006/relationships/image"/><Relationship Id="rId15" Target="../media/image36.png" Type="http://schemas.openxmlformats.org/officeDocument/2006/relationships/image"/><Relationship Id="rId16" Target="../media/image37.svg" Type="http://schemas.openxmlformats.org/officeDocument/2006/relationships/image"/><Relationship Id="rId2" Target="../media/image23.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3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AE8FF"/>
        </a:solidFill>
      </p:bgPr>
    </p:bg>
    <p:spTree>
      <p:nvGrpSpPr>
        <p:cNvPr id="1" name=""/>
        <p:cNvGrpSpPr/>
        <p:nvPr/>
      </p:nvGrpSpPr>
      <p:grpSpPr>
        <a:xfrm>
          <a:off x="0" y="0"/>
          <a:ext cx="0" cy="0"/>
          <a:chOff x="0" y="0"/>
          <a:chExt cx="0" cy="0"/>
        </a:xfrm>
      </p:grpSpPr>
      <p:sp>
        <p:nvSpPr>
          <p:cNvPr name="Freeform 2" id="2"/>
          <p:cNvSpPr/>
          <p:nvPr/>
        </p:nvSpPr>
        <p:spPr>
          <a:xfrm flipH="false" flipV="false" rot="0">
            <a:off x="9521895" y="-892696"/>
            <a:ext cx="12120861" cy="12120861"/>
          </a:xfrm>
          <a:custGeom>
            <a:avLst/>
            <a:gdLst/>
            <a:ahLst/>
            <a:cxnLst/>
            <a:rect r="r" b="b" t="t" l="l"/>
            <a:pathLst>
              <a:path h="12120861" w="12120861">
                <a:moveTo>
                  <a:pt x="0" y="0"/>
                </a:moveTo>
                <a:lnTo>
                  <a:pt x="12120861" y="0"/>
                </a:lnTo>
                <a:lnTo>
                  <a:pt x="12120861" y="12120860"/>
                </a:lnTo>
                <a:lnTo>
                  <a:pt x="0" y="12120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544789"/>
            <a:ext cx="20148627" cy="7245889"/>
            <a:chOff x="0" y="0"/>
            <a:chExt cx="5306634" cy="1908382"/>
          </a:xfrm>
        </p:grpSpPr>
        <p:sp>
          <p:nvSpPr>
            <p:cNvPr name="Freeform 4" id="4"/>
            <p:cNvSpPr/>
            <p:nvPr/>
          </p:nvSpPr>
          <p:spPr>
            <a:xfrm flipH="false" flipV="false" rot="0">
              <a:off x="0" y="0"/>
              <a:ext cx="5306634" cy="1908382"/>
            </a:xfrm>
            <a:custGeom>
              <a:avLst/>
              <a:gdLst/>
              <a:ahLst/>
              <a:cxnLst/>
              <a:rect r="r" b="b" t="t" l="l"/>
              <a:pathLst>
                <a:path h="1908382" w="5306634">
                  <a:moveTo>
                    <a:pt x="0" y="0"/>
                  </a:moveTo>
                  <a:lnTo>
                    <a:pt x="5306634" y="0"/>
                  </a:lnTo>
                  <a:lnTo>
                    <a:pt x="5306634" y="1908382"/>
                  </a:lnTo>
                  <a:lnTo>
                    <a:pt x="0" y="1908382"/>
                  </a:lnTo>
                  <a:close/>
                </a:path>
              </a:pathLst>
            </a:custGeom>
            <a:solidFill>
              <a:srgbClr val="F4F6FC"/>
            </a:solidFill>
          </p:spPr>
        </p:sp>
        <p:sp>
          <p:nvSpPr>
            <p:cNvPr name="TextBox 5" id="5"/>
            <p:cNvSpPr txBox="true"/>
            <p:nvPr/>
          </p:nvSpPr>
          <p:spPr>
            <a:xfrm>
              <a:off x="0" y="-38100"/>
              <a:ext cx="5306634" cy="194648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70069" y="4516617"/>
            <a:ext cx="9658350" cy="879142"/>
            <a:chOff x="0" y="0"/>
            <a:chExt cx="2543763" cy="231544"/>
          </a:xfrm>
        </p:grpSpPr>
        <p:sp>
          <p:nvSpPr>
            <p:cNvPr name="Freeform 7" id="7"/>
            <p:cNvSpPr/>
            <p:nvPr/>
          </p:nvSpPr>
          <p:spPr>
            <a:xfrm flipH="false" flipV="false" rot="0">
              <a:off x="0" y="0"/>
              <a:ext cx="2543763" cy="231544"/>
            </a:xfrm>
            <a:custGeom>
              <a:avLst/>
              <a:gdLst/>
              <a:ahLst/>
              <a:cxnLst/>
              <a:rect r="r" b="b" t="t" l="l"/>
              <a:pathLst>
                <a:path h="231544" w="2543763">
                  <a:moveTo>
                    <a:pt x="80158" y="0"/>
                  </a:moveTo>
                  <a:lnTo>
                    <a:pt x="2463605" y="0"/>
                  </a:lnTo>
                  <a:cubicBezTo>
                    <a:pt x="2484864" y="0"/>
                    <a:pt x="2505253" y="8445"/>
                    <a:pt x="2520285" y="23478"/>
                  </a:cubicBezTo>
                  <a:cubicBezTo>
                    <a:pt x="2535318" y="38510"/>
                    <a:pt x="2543763" y="58899"/>
                    <a:pt x="2543763" y="80158"/>
                  </a:cubicBezTo>
                  <a:lnTo>
                    <a:pt x="2543763" y="151386"/>
                  </a:lnTo>
                  <a:cubicBezTo>
                    <a:pt x="2543763" y="195656"/>
                    <a:pt x="2507875" y="231544"/>
                    <a:pt x="2463605" y="231544"/>
                  </a:cubicBezTo>
                  <a:lnTo>
                    <a:pt x="80158" y="231544"/>
                  </a:lnTo>
                  <a:cubicBezTo>
                    <a:pt x="58899" y="231544"/>
                    <a:pt x="38510" y="223098"/>
                    <a:pt x="23478" y="208066"/>
                  </a:cubicBezTo>
                  <a:cubicBezTo>
                    <a:pt x="8445" y="193033"/>
                    <a:pt x="0" y="172645"/>
                    <a:pt x="0" y="151386"/>
                  </a:cubicBezTo>
                  <a:lnTo>
                    <a:pt x="0" y="80158"/>
                  </a:lnTo>
                  <a:cubicBezTo>
                    <a:pt x="0" y="58899"/>
                    <a:pt x="8445" y="38510"/>
                    <a:pt x="23478" y="23478"/>
                  </a:cubicBezTo>
                  <a:cubicBezTo>
                    <a:pt x="38510" y="8445"/>
                    <a:pt x="58899" y="0"/>
                    <a:pt x="80158" y="0"/>
                  </a:cubicBezTo>
                  <a:close/>
                </a:path>
              </a:pathLst>
            </a:custGeom>
            <a:solidFill>
              <a:srgbClr val="5CB6F9"/>
            </a:solidFill>
          </p:spPr>
        </p:sp>
        <p:sp>
          <p:nvSpPr>
            <p:cNvPr name="TextBox 8" id="8"/>
            <p:cNvSpPr txBox="true"/>
            <p:nvPr/>
          </p:nvSpPr>
          <p:spPr>
            <a:xfrm>
              <a:off x="0" y="-38100"/>
              <a:ext cx="2543763" cy="26964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8700" y="573165"/>
            <a:ext cx="563396" cy="563396"/>
          </a:xfrm>
          <a:custGeom>
            <a:avLst/>
            <a:gdLst/>
            <a:ahLst/>
            <a:cxnLst/>
            <a:rect r="r" b="b" t="t" l="l"/>
            <a:pathLst>
              <a:path h="563396" w="563396">
                <a:moveTo>
                  <a:pt x="0" y="0"/>
                </a:moveTo>
                <a:lnTo>
                  <a:pt x="563396" y="0"/>
                </a:lnTo>
                <a:lnTo>
                  <a:pt x="563396" y="563396"/>
                </a:lnTo>
                <a:lnTo>
                  <a:pt x="0" y="5633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0340994" y="-211337"/>
            <a:ext cx="751905" cy="75190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6FC"/>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737528" y="322937"/>
            <a:ext cx="9689594" cy="968959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6FC"/>
            </a:solidFill>
          </p:spPr>
        </p:sp>
        <p:sp>
          <p:nvSpPr>
            <p:cNvPr name="TextBox 15" id="15"/>
            <p:cNvSpPr txBox="true"/>
            <p:nvPr/>
          </p:nvSpPr>
          <p:spPr>
            <a:xfrm>
              <a:off x="76200" y="38100"/>
              <a:ext cx="660400" cy="698500"/>
            </a:xfrm>
            <a:prstGeom prst="rect">
              <a:avLst/>
            </a:prstGeom>
          </p:spPr>
          <p:txBody>
            <a:bodyPr anchor="ctr" rtlCol="false" tIns="67130" lIns="67130" bIns="67130" rIns="67130"/>
            <a:lstStyle/>
            <a:p>
              <a:pPr algn="ctr">
                <a:lnSpc>
                  <a:spcPts val="2659"/>
                </a:lnSpc>
                <a:spcBef>
                  <a:spcPct val="0"/>
                </a:spcBef>
              </a:pPr>
            </a:p>
          </p:txBody>
        </p:sp>
      </p:grpSp>
      <p:grpSp>
        <p:nvGrpSpPr>
          <p:cNvPr name="Group 16" id="16"/>
          <p:cNvGrpSpPr>
            <a:grpSpLocks noChangeAspect="true"/>
          </p:cNvGrpSpPr>
          <p:nvPr/>
        </p:nvGrpSpPr>
        <p:grpSpPr>
          <a:xfrm rot="0">
            <a:off x="11543073" y="984324"/>
            <a:ext cx="8366819" cy="8366819"/>
            <a:chOff x="0" y="0"/>
            <a:chExt cx="6350000" cy="6350000"/>
          </a:xfrm>
        </p:grpSpPr>
        <p:sp>
          <p:nvSpPr>
            <p:cNvPr name="Freeform 17" id="17"/>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CB6F9"/>
            </a:solidFill>
          </p:spPr>
        </p:sp>
        <p:sp>
          <p:nvSpPr>
            <p:cNvPr name="Freeform 18" id="18"/>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6"/>
              <a:stretch>
                <a:fillRect l="-24712" t="0" r="-24712" b="0"/>
              </a:stretch>
            </a:blipFill>
          </p:spPr>
        </p:sp>
      </p:grpSp>
      <p:grpSp>
        <p:nvGrpSpPr>
          <p:cNvPr name="Group 19" id="19"/>
          <p:cNvGrpSpPr/>
          <p:nvPr/>
        </p:nvGrpSpPr>
        <p:grpSpPr>
          <a:xfrm rot="0">
            <a:off x="10181191" y="8338544"/>
            <a:ext cx="785490" cy="78549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6F9"/>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1290962" y="9258300"/>
            <a:ext cx="1943890" cy="194389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6F9"/>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7109032" y="-807329"/>
            <a:ext cx="1943890" cy="194389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6F9"/>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7259300" y="9751274"/>
            <a:ext cx="1322028" cy="1322028"/>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6FC"/>
            </a:soli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0">
            <a:off x="10181191" y="2739916"/>
            <a:ext cx="785490" cy="358380"/>
          </a:xfrm>
          <a:custGeom>
            <a:avLst/>
            <a:gdLst/>
            <a:ahLst/>
            <a:cxnLst/>
            <a:rect r="r" b="b" t="t" l="l"/>
            <a:pathLst>
              <a:path h="358380" w="785490">
                <a:moveTo>
                  <a:pt x="0" y="0"/>
                </a:moveTo>
                <a:lnTo>
                  <a:pt x="785489" y="0"/>
                </a:lnTo>
                <a:lnTo>
                  <a:pt x="785489" y="358379"/>
                </a:lnTo>
                <a:lnTo>
                  <a:pt x="0" y="3583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2" id="32"/>
          <p:cNvSpPr txBox="true"/>
          <p:nvPr/>
        </p:nvSpPr>
        <p:spPr>
          <a:xfrm rot="0">
            <a:off x="1000125" y="2178912"/>
            <a:ext cx="9197858" cy="756486"/>
          </a:xfrm>
          <a:prstGeom prst="rect">
            <a:avLst/>
          </a:prstGeom>
        </p:spPr>
        <p:txBody>
          <a:bodyPr anchor="t" rtlCol="false" tIns="0" lIns="0" bIns="0" rIns="0">
            <a:spAutoFit/>
          </a:bodyPr>
          <a:lstStyle/>
          <a:p>
            <a:pPr algn="l">
              <a:lnSpc>
                <a:spcPts val="5901"/>
              </a:lnSpc>
            </a:pPr>
            <a:r>
              <a:rPr lang="en-US" sz="5131">
                <a:solidFill>
                  <a:srgbClr val="050A30"/>
                </a:solidFill>
                <a:latin typeface="Montserrat Bold"/>
                <a:ea typeface="Montserrat Bold"/>
                <a:cs typeface="Montserrat Bold"/>
                <a:sym typeface="Montserrat Bold"/>
              </a:rPr>
              <a:t>H-InsureLite</a:t>
            </a:r>
          </a:p>
        </p:txBody>
      </p:sp>
      <p:sp>
        <p:nvSpPr>
          <p:cNvPr name="TextBox 33" id="33"/>
          <p:cNvSpPr txBox="true"/>
          <p:nvPr/>
        </p:nvSpPr>
        <p:spPr>
          <a:xfrm rot="0">
            <a:off x="801018" y="4570094"/>
            <a:ext cx="6077151" cy="695988"/>
          </a:xfrm>
          <a:prstGeom prst="rect">
            <a:avLst/>
          </a:prstGeom>
        </p:spPr>
        <p:txBody>
          <a:bodyPr anchor="t" rtlCol="false" tIns="0" lIns="0" bIns="0" rIns="0">
            <a:spAutoFit/>
          </a:bodyPr>
          <a:lstStyle/>
          <a:p>
            <a:pPr algn="l">
              <a:lnSpc>
                <a:spcPts val="5738"/>
              </a:lnSpc>
            </a:pPr>
            <a:r>
              <a:rPr lang="en-US" sz="4098">
                <a:solidFill>
                  <a:srgbClr val="050A30"/>
                </a:solidFill>
                <a:latin typeface="Montserrat Bold"/>
                <a:ea typeface="Montserrat Bold"/>
                <a:cs typeface="Montserrat Bold"/>
                <a:sym typeface="Montserrat Bold"/>
              </a:rPr>
              <a:t>Project Final</a:t>
            </a:r>
          </a:p>
        </p:txBody>
      </p:sp>
      <p:sp>
        <p:nvSpPr>
          <p:cNvPr name="TextBox 34" id="34"/>
          <p:cNvSpPr txBox="true"/>
          <p:nvPr/>
        </p:nvSpPr>
        <p:spPr>
          <a:xfrm rot="0">
            <a:off x="801018" y="5551035"/>
            <a:ext cx="3038576" cy="485633"/>
          </a:xfrm>
          <a:prstGeom prst="rect">
            <a:avLst/>
          </a:prstGeom>
        </p:spPr>
        <p:txBody>
          <a:bodyPr anchor="t" rtlCol="false" tIns="0" lIns="0" bIns="0" rIns="0">
            <a:spAutoFit/>
          </a:bodyPr>
          <a:lstStyle/>
          <a:p>
            <a:pPr algn="l">
              <a:lnSpc>
                <a:spcPts val="4058"/>
              </a:lnSpc>
            </a:pPr>
            <a:r>
              <a:rPr lang="en-US" sz="2898">
                <a:solidFill>
                  <a:srgbClr val="050A30"/>
                </a:solidFill>
                <a:latin typeface="Montserrat"/>
                <a:ea typeface="Montserrat"/>
                <a:cs typeface="Montserrat"/>
                <a:sym typeface="Montserrat"/>
              </a:rPr>
              <a:t>Presented By:</a:t>
            </a:r>
          </a:p>
        </p:txBody>
      </p:sp>
      <p:sp>
        <p:nvSpPr>
          <p:cNvPr name="TextBox 35" id="35"/>
          <p:cNvSpPr txBox="true"/>
          <p:nvPr/>
        </p:nvSpPr>
        <p:spPr>
          <a:xfrm rot="0">
            <a:off x="801018" y="6201468"/>
            <a:ext cx="7638459" cy="1564005"/>
          </a:xfrm>
          <a:prstGeom prst="rect">
            <a:avLst/>
          </a:prstGeom>
        </p:spPr>
        <p:txBody>
          <a:bodyPr anchor="t" rtlCol="false" tIns="0" lIns="0" bIns="0" rIns="0">
            <a:spAutoFit/>
          </a:bodyPr>
          <a:lstStyle/>
          <a:p>
            <a:pPr algn="l">
              <a:lnSpc>
                <a:spcPts val="2520"/>
              </a:lnSpc>
            </a:pPr>
            <a:r>
              <a:rPr lang="en-US" sz="1800">
                <a:solidFill>
                  <a:srgbClr val="050A30"/>
                </a:solidFill>
                <a:latin typeface="Montserrat"/>
                <a:ea typeface="Montserrat"/>
                <a:cs typeface="Montserrat"/>
                <a:sym typeface="Montserrat"/>
              </a:rPr>
              <a:t>C0898968 - Caio Vinicius Pellegrini</a:t>
            </a:r>
          </a:p>
          <a:p>
            <a:pPr algn="l">
              <a:lnSpc>
                <a:spcPts val="2520"/>
              </a:lnSpc>
            </a:pPr>
            <a:r>
              <a:rPr lang="en-US" sz="1800">
                <a:solidFill>
                  <a:srgbClr val="050A30"/>
                </a:solidFill>
                <a:latin typeface="Montserrat"/>
                <a:ea typeface="Montserrat"/>
                <a:cs typeface="Montserrat"/>
                <a:sym typeface="Montserrat"/>
              </a:rPr>
              <a:t>C0891250 - Diana Marcela Nunez Grijalba</a:t>
            </a:r>
          </a:p>
          <a:p>
            <a:pPr algn="l">
              <a:lnSpc>
                <a:spcPts val="2520"/>
              </a:lnSpc>
            </a:pPr>
            <a:r>
              <a:rPr lang="en-US" sz="1800">
                <a:solidFill>
                  <a:srgbClr val="050A30"/>
                </a:solidFill>
                <a:latin typeface="Montserrat"/>
                <a:ea typeface="Montserrat"/>
                <a:cs typeface="Montserrat"/>
                <a:sym typeface="Montserrat"/>
              </a:rPr>
              <a:t>C0901322 - Ixchel Navarrete Ruiz</a:t>
            </a:r>
          </a:p>
          <a:p>
            <a:pPr algn="l">
              <a:lnSpc>
                <a:spcPts val="2520"/>
              </a:lnSpc>
            </a:pPr>
            <a:r>
              <a:rPr lang="en-US" sz="1800">
                <a:solidFill>
                  <a:srgbClr val="050A30"/>
                </a:solidFill>
                <a:latin typeface="Montserrat"/>
                <a:ea typeface="Montserrat"/>
                <a:cs typeface="Montserrat"/>
                <a:sym typeface="Montserrat"/>
              </a:rPr>
              <a:t>C0894282 - Julio Israel Cordero Ticse</a:t>
            </a:r>
          </a:p>
          <a:p>
            <a:pPr algn="l">
              <a:lnSpc>
                <a:spcPts val="2520"/>
              </a:lnSpc>
            </a:pPr>
            <a:r>
              <a:rPr lang="en-US" sz="1800">
                <a:solidFill>
                  <a:srgbClr val="050A30"/>
                </a:solidFill>
                <a:latin typeface="Montserrat"/>
                <a:ea typeface="Montserrat"/>
                <a:cs typeface="Montserrat"/>
                <a:sym typeface="Montserrat"/>
              </a:rPr>
              <a:t>C0904148 - Juan Felipe Fuentes Mendez</a:t>
            </a:r>
          </a:p>
        </p:txBody>
      </p:sp>
      <p:sp>
        <p:nvSpPr>
          <p:cNvPr name="TextBox 36" id="36"/>
          <p:cNvSpPr txBox="true"/>
          <p:nvPr/>
        </p:nvSpPr>
        <p:spPr>
          <a:xfrm rot="0">
            <a:off x="1815933" y="588234"/>
            <a:ext cx="3270417" cy="485633"/>
          </a:xfrm>
          <a:prstGeom prst="rect">
            <a:avLst/>
          </a:prstGeom>
        </p:spPr>
        <p:txBody>
          <a:bodyPr anchor="t" rtlCol="false" tIns="0" lIns="0" bIns="0" rIns="0">
            <a:spAutoFit/>
          </a:bodyPr>
          <a:lstStyle/>
          <a:p>
            <a:pPr algn="l">
              <a:lnSpc>
                <a:spcPts val="4058"/>
              </a:lnSpc>
            </a:pPr>
            <a:r>
              <a:rPr lang="en-US" sz="2898">
                <a:solidFill>
                  <a:srgbClr val="050A30"/>
                </a:solidFill>
                <a:latin typeface="Montserrat"/>
                <a:ea typeface="Montserrat"/>
                <a:cs typeface="Montserrat"/>
                <a:sym typeface="Montserrat"/>
              </a:rPr>
              <a:t>Group 6</a:t>
            </a:r>
          </a:p>
        </p:txBody>
      </p:sp>
      <p:sp>
        <p:nvSpPr>
          <p:cNvPr name="Freeform 37" id="37"/>
          <p:cNvSpPr/>
          <p:nvPr/>
        </p:nvSpPr>
        <p:spPr>
          <a:xfrm flipH="false" flipV="false" rot="0">
            <a:off x="7105851" y="7592419"/>
            <a:ext cx="785490" cy="358380"/>
          </a:xfrm>
          <a:custGeom>
            <a:avLst/>
            <a:gdLst/>
            <a:ahLst/>
            <a:cxnLst/>
            <a:rect r="r" b="b" t="t" l="l"/>
            <a:pathLst>
              <a:path h="358380" w="785490">
                <a:moveTo>
                  <a:pt x="0" y="0"/>
                </a:moveTo>
                <a:lnTo>
                  <a:pt x="785490" y="0"/>
                </a:lnTo>
                <a:lnTo>
                  <a:pt x="785490" y="358380"/>
                </a:lnTo>
                <a:lnTo>
                  <a:pt x="0" y="3583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8" id="38"/>
          <p:cNvSpPr txBox="true"/>
          <p:nvPr/>
        </p:nvSpPr>
        <p:spPr>
          <a:xfrm rot="0">
            <a:off x="801018" y="8914503"/>
            <a:ext cx="4883468" cy="1249680"/>
          </a:xfrm>
          <a:prstGeom prst="rect">
            <a:avLst/>
          </a:prstGeom>
        </p:spPr>
        <p:txBody>
          <a:bodyPr anchor="t" rtlCol="false" tIns="0" lIns="0" bIns="0" rIns="0">
            <a:spAutoFit/>
          </a:bodyPr>
          <a:lstStyle/>
          <a:p>
            <a:pPr algn="l" marL="0" indent="0" lvl="0">
              <a:lnSpc>
                <a:spcPts val="2520"/>
              </a:lnSpc>
              <a:spcBef>
                <a:spcPct val="0"/>
              </a:spcBef>
            </a:pPr>
            <a:r>
              <a:rPr lang="en-US" sz="1800" strike="noStrike" u="none">
                <a:solidFill>
                  <a:srgbClr val="050A30"/>
                </a:solidFill>
                <a:latin typeface="Montserrat"/>
                <a:ea typeface="Montserrat"/>
                <a:cs typeface="Montserrat"/>
                <a:sym typeface="Montserrat"/>
              </a:rPr>
              <a:t>Professor Parth Dave</a:t>
            </a:r>
          </a:p>
          <a:p>
            <a:pPr algn="l" marL="0" indent="0" lvl="0">
              <a:lnSpc>
                <a:spcPts val="2520"/>
              </a:lnSpc>
              <a:spcBef>
                <a:spcPct val="0"/>
              </a:spcBef>
            </a:pPr>
            <a:r>
              <a:rPr lang="en-US" sz="1800" strike="noStrike" u="none">
                <a:solidFill>
                  <a:srgbClr val="050A30"/>
                </a:solidFill>
                <a:latin typeface="Montserrat"/>
                <a:ea typeface="Montserrat"/>
                <a:cs typeface="Montserrat"/>
                <a:sym typeface="Montserrat"/>
              </a:rPr>
              <a:t>Lambton College</a:t>
            </a:r>
          </a:p>
          <a:p>
            <a:pPr algn="l" marL="0" indent="0" lvl="0">
              <a:lnSpc>
                <a:spcPts val="2520"/>
              </a:lnSpc>
              <a:spcBef>
                <a:spcPct val="0"/>
              </a:spcBef>
            </a:pPr>
            <a:r>
              <a:rPr lang="en-US" sz="1800" strike="noStrike" u="none">
                <a:solidFill>
                  <a:srgbClr val="050A30"/>
                </a:solidFill>
                <a:latin typeface="Montserrat"/>
                <a:ea typeface="Montserrat"/>
                <a:cs typeface="Montserrat"/>
                <a:sym typeface="Montserrat"/>
              </a:rPr>
              <a:t>3034 - Sentiment Analysis and Text Mining</a:t>
            </a:r>
          </a:p>
          <a:p>
            <a:pPr algn="l" marL="0" indent="0" lvl="0">
              <a:lnSpc>
                <a:spcPts val="2520"/>
              </a:lnSpc>
              <a:spcBef>
                <a:spcPct val="0"/>
              </a:spcBef>
            </a:pPr>
            <a:r>
              <a:rPr lang="en-US" sz="1800" strike="noStrike" u="none">
                <a:solidFill>
                  <a:srgbClr val="050A30"/>
                </a:solidFill>
                <a:latin typeface="Montserrat"/>
                <a:ea typeface="Montserrat"/>
                <a:cs typeface="Montserrat"/>
                <a:sym typeface="Montserrat"/>
              </a:rPr>
              <a:t>August 03, 2024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sp>
        <p:nvSpPr>
          <p:cNvPr name="Freeform 2" id="2"/>
          <p:cNvSpPr/>
          <p:nvPr/>
        </p:nvSpPr>
        <p:spPr>
          <a:xfrm flipH="true" flipV="false" rot="0">
            <a:off x="-1857915" y="4758777"/>
            <a:ext cx="21264150" cy="6371020"/>
          </a:xfrm>
          <a:custGeom>
            <a:avLst/>
            <a:gdLst/>
            <a:ahLst/>
            <a:cxnLst/>
            <a:rect r="r" b="b" t="t" l="l"/>
            <a:pathLst>
              <a:path h="6371020" w="21264150">
                <a:moveTo>
                  <a:pt x="21264150" y="0"/>
                </a:moveTo>
                <a:lnTo>
                  <a:pt x="0" y="0"/>
                </a:lnTo>
                <a:lnTo>
                  <a:pt x="0" y="6371019"/>
                </a:lnTo>
                <a:lnTo>
                  <a:pt x="21264150" y="6371019"/>
                </a:lnTo>
                <a:lnTo>
                  <a:pt x="21264150" y="0"/>
                </a:lnTo>
                <a:close/>
              </a:path>
            </a:pathLst>
          </a:custGeom>
          <a:blipFill>
            <a:blip r:embed="rId2">
              <a:extLst>
                <a:ext uri="{96DAC541-7B7A-43D3-8B79-37D633B846F1}">
                  <asvg:svgBlip xmlns:asvg="http://schemas.microsoft.com/office/drawing/2016/SVG/main" r:embed="rId3"/>
                </a:ext>
              </a:extLst>
            </a:blip>
            <a:stretch>
              <a:fillRect l="0" t="-64934" r="0" b="0"/>
            </a:stretch>
          </a:blipFill>
        </p:spPr>
      </p:sp>
      <p:grpSp>
        <p:nvGrpSpPr>
          <p:cNvPr name="Group 3" id="3"/>
          <p:cNvGrpSpPr>
            <a:grpSpLocks noChangeAspect="true"/>
          </p:cNvGrpSpPr>
          <p:nvPr/>
        </p:nvGrpSpPr>
        <p:grpSpPr>
          <a:xfrm rot="0">
            <a:off x="11816715" y="-1563454"/>
            <a:ext cx="8637270" cy="8637270"/>
            <a:chOff x="0" y="0"/>
            <a:chExt cx="6350000" cy="6350000"/>
          </a:xfrm>
        </p:grpSpPr>
        <p:sp>
          <p:nvSpPr>
            <p:cNvPr name="Freeform 4" id="4"/>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050A30"/>
            </a:solidFill>
          </p:spPr>
        </p:sp>
        <p:sp>
          <p:nvSpPr>
            <p:cNvPr name="Freeform 5" id="5"/>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24712" t="0" r="-24712" b="0"/>
              </a:stretch>
            </a:blipFill>
          </p:spPr>
        </p:sp>
      </p:grpSp>
      <p:grpSp>
        <p:nvGrpSpPr>
          <p:cNvPr name="Group 6" id="6"/>
          <p:cNvGrpSpPr>
            <a:grpSpLocks noChangeAspect="true"/>
          </p:cNvGrpSpPr>
          <p:nvPr/>
        </p:nvGrpSpPr>
        <p:grpSpPr>
          <a:xfrm rot="0">
            <a:off x="14285632" y="5618010"/>
            <a:ext cx="5120603" cy="5120603"/>
            <a:chOff x="0" y="0"/>
            <a:chExt cx="6350000" cy="6350000"/>
          </a:xfrm>
        </p:grpSpPr>
        <p:sp>
          <p:nvSpPr>
            <p:cNvPr name="Freeform 7" id="7"/>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050A30"/>
            </a:solidFill>
          </p:spPr>
        </p:sp>
        <p:sp>
          <p:nvSpPr>
            <p:cNvPr name="Freeform 8" id="8"/>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38426" t="0" r="-38426" b="0"/>
              </a:stretch>
            </a:blipFill>
          </p:spPr>
        </p:sp>
      </p:grpSp>
      <p:sp>
        <p:nvSpPr>
          <p:cNvPr name="AutoShape 9" id="9"/>
          <p:cNvSpPr/>
          <p:nvPr/>
        </p:nvSpPr>
        <p:spPr>
          <a:xfrm flipV="true">
            <a:off x="447" y="2350415"/>
            <a:ext cx="7828731" cy="66825"/>
          </a:xfrm>
          <a:prstGeom prst="line">
            <a:avLst/>
          </a:prstGeom>
          <a:ln cap="rnd" w="66675">
            <a:solidFill>
              <a:srgbClr val="050A30"/>
            </a:solidFill>
            <a:prstDash val="solid"/>
            <a:headEnd type="none" len="sm" w="sm"/>
            <a:tailEnd type="none" len="sm" w="sm"/>
          </a:ln>
        </p:spPr>
      </p:sp>
      <p:grpSp>
        <p:nvGrpSpPr>
          <p:cNvPr name="Group 10" id="10"/>
          <p:cNvGrpSpPr/>
          <p:nvPr/>
        </p:nvGrpSpPr>
        <p:grpSpPr>
          <a:xfrm rot="0">
            <a:off x="11064810" y="4391595"/>
            <a:ext cx="751905" cy="75190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63" y="6321912"/>
            <a:ext cx="751905" cy="75190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9959645" y="1620600"/>
            <a:ext cx="1105166" cy="325563"/>
          </a:xfrm>
          <a:custGeom>
            <a:avLst/>
            <a:gdLst/>
            <a:ahLst/>
            <a:cxnLst/>
            <a:rect r="r" b="b" t="t" l="l"/>
            <a:pathLst>
              <a:path h="325563" w="1105166">
                <a:moveTo>
                  <a:pt x="0" y="0"/>
                </a:moveTo>
                <a:lnTo>
                  <a:pt x="1105165" y="0"/>
                </a:lnTo>
                <a:lnTo>
                  <a:pt x="1105165" y="325564"/>
                </a:lnTo>
                <a:lnTo>
                  <a:pt x="0" y="3255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709801" y="4956222"/>
            <a:ext cx="2406358" cy="2117595"/>
          </a:xfrm>
          <a:custGeom>
            <a:avLst/>
            <a:gdLst/>
            <a:ahLst/>
            <a:cxnLst/>
            <a:rect r="r" b="b" t="t" l="l"/>
            <a:pathLst>
              <a:path h="2117595" w="2406358">
                <a:moveTo>
                  <a:pt x="0" y="0"/>
                </a:moveTo>
                <a:lnTo>
                  <a:pt x="2406357" y="0"/>
                </a:lnTo>
                <a:lnTo>
                  <a:pt x="2406357" y="2117594"/>
                </a:lnTo>
                <a:lnTo>
                  <a:pt x="0" y="21175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1028700" y="1047083"/>
            <a:ext cx="7490285" cy="1023209"/>
          </a:xfrm>
          <a:prstGeom prst="rect">
            <a:avLst/>
          </a:prstGeom>
        </p:spPr>
        <p:txBody>
          <a:bodyPr anchor="t" rtlCol="false" tIns="0" lIns="0" bIns="0" rIns="0">
            <a:spAutoFit/>
          </a:bodyPr>
          <a:lstStyle/>
          <a:p>
            <a:pPr algn="l">
              <a:lnSpc>
                <a:spcPts val="8303"/>
              </a:lnSpc>
            </a:pPr>
            <a:r>
              <a:rPr lang="en-US" sz="5931">
                <a:solidFill>
                  <a:srgbClr val="050A30"/>
                </a:solidFill>
                <a:latin typeface="Montserrat Bold"/>
                <a:ea typeface="Montserrat Bold"/>
                <a:cs typeface="Montserrat Bold"/>
                <a:sym typeface="Montserrat Bold"/>
              </a:rPr>
              <a:t>Introduction</a:t>
            </a:r>
          </a:p>
        </p:txBody>
      </p:sp>
      <p:sp>
        <p:nvSpPr>
          <p:cNvPr name="TextBox 19" id="19"/>
          <p:cNvSpPr txBox="true"/>
          <p:nvPr/>
        </p:nvSpPr>
        <p:spPr>
          <a:xfrm rot="0">
            <a:off x="1028700" y="2774231"/>
            <a:ext cx="8722480" cy="2036806"/>
          </a:xfrm>
          <a:prstGeom prst="rect">
            <a:avLst/>
          </a:prstGeom>
        </p:spPr>
        <p:txBody>
          <a:bodyPr anchor="t" rtlCol="false" tIns="0" lIns="0" bIns="0" rIns="0">
            <a:spAutoFit/>
          </a:bodyPr>
          <a:lstStyle/>
          <a:p>
            <a:pPr algn="l">
              <a:lnSpc>
                <a:spcPts val="3235"/>
              </a:lnSpc>
            </a:pPr>
            <a:r>
              <a:rPr lang="en-US" sz="2310">
                <a:solidFill>
                  <a:srgbClr val="050A30"/>
                </a:solidFill>
                <a:latin typeface="Montserrat"/>
                <a:ea typeface="Montserrat"/>
                <a:cs typeface="Montserrat"/>
                <a:sym typeface="Montserrat"/>
              </a:rPr>
              <a:t>Main Concepts</a:t>
            </a:r>
          </a:p>
          <a:p>
            <a:pPr algn="l" marL="498897" indent="-249449" lvl="1">
              <a:lnSpc>
                <a:spcPts val="3235"/>
              </a:lnSpc>
              <a:buFont typeface="Arial"/>
              <a:buChar char="•"/>
            </a:pPr>
            <a:r>
              <a:rPr lang="en-US" sz="2310">
                <a:solidFill>
                  <a:srgbClr val="050A30"/>
                </a:solidFill>
                <a:latin typeface="Montserrat"/>
                <a:ea typeface="Montserrat"/>
                <a:cs typeface="Montserrat"/>
                <a:sym typeface="Montserrat"/>
              </a:rPr>
              <a:t>Why ALBERT ?</a:t>
            </a:r>
          </a:p>
          <a:p>
            <a:pPr algn="l" marL="498897" indent="-249449" lvl="1">
              <a:lnSpc>
                <a:spcPts val="3235"/>
              </a:lnSpc>
              <a:buFont typeface="Arial"/>
              <a:buChar char="•"/>
            </a:pPr>
            <a:r>
              <a:rPr lang="en-US" sz="2310">
                <a:solidFill>
                  <a:srgbClr val="050A30"/>
                </a:solidFill>
                <a:latin typeface="Montserrat"/>
                <a:ea typeface="Montserrat"/>
                <a:cs typeface="Montserrat"/>
                <a:sym typeface="Montserrat"/>
              </a:rPr>
              <a:t>Normalization</a:t>
            </a:r>
          </a:p>
          <a:p>
            <a:pPr algn="l" marL="498897" indent="-249449" lvl="1">
              <a:lnSpc>
                <a:spcPts val="3235"/>
              </a:lnSpc>
              <a:buFont typeface="Arial"/>
              <a:buChar char="•"/>
            </a:pPr>
            <a:r>
              <a:rPr lang="en-US" sz="2310">
                <a:solidFill>
                  <a:srgbClr val="050A30"/>
                </a:solidFill>
                <a:latin typeface="Montserrat"/>
                <a:ea typeface="Montserrat"/>
                <a:cs typeface="Montserrat"/>
                <a:sym typeface="Montserrat"/>
              </a:rPr>
              <a:t>GridSearchCV</a:t>
            </a:r>
          </a:p>
          <a:p>
            <a:pPr algn="l">
              <a:lnSpc>
                <a:spcPts val="3235"/>
              </a:lnSpc>
            </a:pPr>
          </a:p>
        </p:txBody>
      </p:sp>
      <p:sp>
        <p:nvSpPr>
          <p:cNvPr name="TextBox 20" id="20"/>
          <p:cNvSpPr txBox="true"/>
          <p:nvPr/>
        </p:nvSpPr>
        <p:spPr>
          <a:xfrm rot="0">
            <a:off x="7544774" y="6493426"/>
            <a:ext cx="5934908" cy="580390"/>
          </a:xfrm>
          <a:prstGeom prst="rect">
            <a:avLst/>
          </a:prstGeom>
        </p:spPr>
        <p:txBody>
          <a:bodyPr anchor="t" rtlCol="false" tIns="0" lIns="0" bIns="0" rIns="0">
            <a:spAutoFit/>
          </a:bodyPr>
          <a:lstStyle/>
          <a:p>
            <a:pPr algn="r">
              <a:lnSpc>
                <a:spcPts val="4759"/>
              </a:lnSpc>
            </a:pPr>
            <a:r>
              <a:rPr lang="en-US" sz="3399">
                <a:solidFill>
                  <a:srgbClr val="233DFF"/>
                </a:solidFill>
                <a:latin typeface="Montserrat Bold"/>
                <a:ea typeface="Montserrat Bold"/>
                <a:cs typeface="Montserrat Bold"/>
                <a:sym typeface="Montserrat Bold"/>
              </a:rPr>
              <a:t>ALBERT</a:t>
            </a:r>
          </a:p>
        </p:txBody>
      </p:sp>
      <p:sp>
        <p:nvSpPr>
          <p:cNvPr name="TextBox 21" id="21"/>
          <p:cNvSpPr txBox="true"/>
          <p:nvPr/>
        </p:nvSpPr>
        <p:spPr>
          <a:xfrm rot="-60000">
            <a:off x="5634569" y="7753528"/>
            <a:ext cx="8115300" cy="1699948"/>
          </a:xfrm>
          <a:prstGeom prst="rect">
            <a:avLst/>
          </a:prstGeom>
        </p:spPr>
        <p:txBody>
          <a:bodyPr anchor="t" rtlCol="false" tIns="0" lIns="0" bIns="0" rIns="0">
            <a:spAutoFit/>
          </a:bodyPr>
          <a:lstStyle/>
          <a:p>
            <a:pPr algn="l" marL="528507" indent="-264254" lvl="1">
              <a:lnSpc>
                <a:spcPts val="3427"/>
              </a:lnSpc>
              <a:buFont typeface="Arial"/>
              <a:buChar char="•"/>
            </a:pPr>
            <a:r>
              <a:rPr lang="en-US" sz="2447">
                <a:solidFill>
                  <a:srgbClr val="050A30"/>
                </a:solidFill>
                <a:latin typeface="Montserrat"/>
                <a:ea typeface="Montserrat"/>
                <a:cs typeface="Montserrat"/>
                <a:sym typeface="Montserrat"/>
              </a:rPr>
              <a:t>Memory efficient and faster than BERT.</a:t>
            </a:r>
          </a:p>
          <a:p>
            <a:pPr algn="l" marL="528507" indent="-264254" lvl="1">
              <a:lnSpc>
                <a:spcPts val="3427"/>
              </a:lnSpc>
              <a:buFont typeface="Arial"/>
              <a:buChar char="•"/>
            </a:pPr>
            <a:r>
              <a:rPr lang="en-US" sz="2447">
                <a:solidFill>
                  <a:srgbClr val="050A30"/>
                </a:solidFill>
                <a:latin typeface="Montserrat"/>
                <a:ea typeface="Montserrat"/>
                <a:cs typeface="Montserrat"/>
                <a:sym typeface="Montserrat"/>
              </a:rPr>
              <a:t>Sentiment Analysis, question answering, and text classification.</a:t>
            </a:r>
          </a:p>
          <a:p>
            <a:pPr algn="l" marL="528507" indent="-264254" lvl="1">
              <a:lnSpc>
                <a:spcPts val="3427"/>
              </a:lnSpc>
              <a:buFont typeface="Arial"/>
              <a:buChar char="•"/>
            </a:pPr>
            <a:r>
              <a:rPr lang="en-US" sz="2447">
                <a:solidFill>
                  <a:srgbClr val="050A30"/>
                </a:solidFill>
                <a:latin typeface="Montserrat"/>
                <a:ea typeface="Montserrat"/>
                <a:cs typeface="Montserrat"/>
                <a:sym typeface="Montserrat"/>
              </a:rPr>
              <a:t>Beneficial while working with large datasets.</a:t>
            </a:r>
          </a:p>
        </p:txBody>
      </p:sp>
      <p:sp>
        <p:nvSpPr>
          <p:cNvPr name="TextBox 22" id="22"/>
          <p:cNvSpPr txBox="true"/>
          <p:nvPr/>
        </p:nvSpPr>
        <p:spPr>
          <a:xfrm rot="0">
            <a:off x="5389940" y="2774426"/>
            <a:ext cx="4620086" cy="2557198"/>
          </a:xfrm>
          <a:prstGeom prst="rect">
            <a:avLst/>
          </a:prstGeom>
        </p:spPr>
        <p:txBody>
          <a:bodyPr anchor="t" rtlCol="false" tIns="0" lIns="0" bIns="0" rIns="0">
            <a:spAutoFit/>
          </a:bodyPr>
          <a:lstStyle/>
          <a:p>
            <a:pPr algn="just">
              <a:lnSpc>
                <a:spcPts val="3427"/>
              </a:lnSpc>
            </a:pPr>
            <a:r>
              <a:rPr lang="en-US" sz="2447" u="sng">
                <a:solidFill>
                  <a:srgbClr val="050A30"/>
                </a:solidFill>
                <a:latin typeface="Montserrat Bold"/>
                <a:ea typeface="Montserrat Bold"/>
                <a:cs typeface="Montserrat Bold"/>
                <a:sym typeface="Montserrat Bold"/>
              </a:rPr>
              <a:t>EFFICIENCY</a:t>
            </a:r>
          </a:p>
          <a:p>
            <a:pPr algn="just">
              <a:lnSpc>
                <a:spcPts val="3427"/>
              </a:lnSpc>
            </a:pPr>
            <a:r>
              <a:rPr lang="en-US" sz="2447" u="sng">
                <a:solidFill>
                  <a:srgbClr val="050A30"/>
                </a:solidFill>
                <a:latin typeface="Montserrat Bold"/>
                <a:ea typeface="Montserrat Bold"/>
                <a:cs typeface="Montserrat Bold"/>
                <a:sym typeface="Montserrat Bold"/>
              </a:rPr>
              <a:t>PERFORMANCE</a:t>
            </a:r>
          </a:p>
          <a:p>
            <a:pPr algn="just">
              <a:lnSpc>
                <a:spcPts val="3427"/>
              </a:lnSpc>
            </a:pPr>
            <a:r>
              <a:rPr lang="en-US" sz="2447">
                <a:solidFill>
                  <a:srgbClr val="050A30"/>
                </a:solidFill>
                <a:latin typeface="Montserrat Bold"/>
                <a:ea typeface="Montserrat Bold"/>
                <a:cs typeface="Montserrat Bold"/>
                <a:sym typeface="Montserrat Bold"/>
              </a:rPr>
              <a:t>SCALIBILITY</a:t>
            </a:r>
          </a:p>
          <a:p>
            <a:pPr algn="just">
              <a:lnSpc>
                <a:spcPts val="3427"/>
              </a:lnSpc>
            </a:pPr>
            <a:r>
              <a:rPr lang="en-US" sz="2447">
                <a:solidFill>
                  <a:srgbClr val="050A30"/>
                </a:solidFill>
                <a:latin typeface="Montserrat Bold"/>
                <a:ea typeface="Montserrat Bold"/>
                <a:cs typeface="Montserrat Bold"/>
                <a:sym typeface="Montserrat Bold"/>
              </a:rPr>
              <a:t>TRANSFER LEARNING</a:t>
            </a:r>
          </a:p>
          <a:p>
            <a:pPr algn="just">
              <a:lnSpc>
                <a:spcPts val="3427"/>
              </a:lnSpc>
            </a:pPr>
            <a:r>
              <a:rPr lang="en-US" sz="2447">
                <a:solidFill>
                  <a:srgbClr val="050A30"/>
                </a:solidFill>
                <a:latin typeface="Montserrat Bold"/>
                <a:ea typeface="Montserrat Bold"/>
                <a:cs typeface="Montserrat Bold"/>
                <a:sym typeface="Montserrat Bold"/>
              </a:rPr>
              <a:t>ECOSYSTEM</a:t>
            </a:r>
          </a:p>
          <a:p>
            <a:pPr algn="just">
              <a:lnSpc>
                <a:spcPts val="3427"/>
              </a:lnSpc>
            </a:pPr>
          </a:p>
        </p:txBody>
      </p:sp>
      <p:sp>
        <p:nvSpPr>
          <p:cNvPr name="TextBox 23" id="23"/>
          <p:cNvSpPr txBox="true"/>
          <p:nvPr/>
        </p:nvSpPr>
        <p:spPr>
          <a:xfrm rot="0">
            <a:off x="8942297" y="7068736"/>
            <a:ext cx="5184461" cy="414073"/>
          </a:xfrm>
          <a:prstGeom prst="rect">
            <a:avLst/>
          </a:prstGeom>
        </p:spPr>
        <p:txBody>
          <a:bodyPr anchor="t" rtlCol="false" tIns="0" lIns="0" bIns="0" rIns="0">
            <a:spAutoFit/>
          </a:bodyPr>
          <a:lstStyle/>
          <a:p>
            <a:pPr algn="just">
              <a:lnSpc>
                <a:spcPts val="3427"/>
              </a:lnSpc>
            </a:pPr>
            <a:r>
              <a:rPr lang="en-US" sz="2447">
                <a:solidFill>
                  <a:srgbClr val="050A30"/>
                </a:solidFill>
                <a:latin typeface="Montserrat Bold"/>
                <a:ea typeface="Montserrat Bold"/>
                <a:cs typeface="Montserrat Bold"/>
                <a:sym typeface="Montserrat Bold"/>
              </a:rPr>
              <a:t>DESIGN AND CAPABILITIES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grpSp>
        <p:nvGrpSpPr>
          <p:cNvPr name="Group 2" id="2"/>
          <p:cNvGrpSpPr/>
          <p:nvPr/>
        </p:nvGrpSpPr>
        <p:grpSpPr>
          <a:xfrm rot="0">
            <a:off x="10440734" y="1028700"/>
            <a:ext cx="6794014" cy="5261262"/>
            <a:chOff x="0" y="0"/>
            <a:chExt cx="9058686" cy="7015016"/>
          </a:xfrm>
        </p:grpSpPr>
        <p:grpSp>
          <p:nvGrpSpPr>
            <p:cNvPr name="Group 3" id="3"/>
            <p:cNvGrpSpPr/>
            <p:nvPr/>
          </p:nvGrpSpPr>
          <p:grpSpPr>
            <a:xfrm rot="0">
              <a:off x="0" y="0"/>
              <a:ext cx="9058686" cy="7015016"/>
              <a:chOff x="0" y="0"/>
              <a:chExt cx="1127962" cy="873490"/>
            </a:xfrm>
          </p:grpSpPr>
          <p:sp>
            <p:nvSpPr>
              <p:cNvPr name="Freeform 4" id="4"/>
              <p:cNvSpPr/>
              <p:nvPr/>
            </p:nvSpPr>
            <p:spPr>
              <a:xfrm flipH="false" flipV="false" rot="0">
                <a:off x="0" y="0"/>
                <a:ext cx="1127962" cy="873490"/>
              </a:xfrm>
              <a:custGeom>
                <a:avLst/>
                <a:gdLst/>
                <a:ahLst/>
                <a:cxnLst/>
                <a:rect r="r" b="b" t="t" l="l"/>
                <a:pathLst>
                  <a:path h="873490" w="1127962">
                    <a:moveTo>
                      <a:pt x="563981" y="0"/>
                    </a:moveTo>
                    <a:cubicBezTo>
                      <a:pt x="252503" y="0"/>
                      <a:pt x="0" y="195537"/>
                      <a:pt x="0" y="436745"/>
                    </a:cubicBezTo>
                    <a:cubicBezTo>
                      <a:pt x="0" y="677953"/>
                      <a:pt x="252503" y="873490"/>
                      <a:pt x="563981" y="873490"/>
                    </a:cubicBezTo>
                    <a:cubicBezTo>
                      <a:pt x="875459" y="873490"/>
                      <a:pt x="1127962" y="677953"/>
                      <a:pt x="1127962" y="436745"/>
                    </a:cubicBezTo>
                    <a:cubicBezTo>
                      <a:pt x="1127962" y="195537"/>
                      <a:pt x="875459" y="0"/>
                      <a:pt x="563981" y="0"/>
                    </a:cubicBezTo>
                    <a:close/>
                  </a:path>
                </a:pathLst>
              </a:custGeom>
              <a:solidFill>
                <a:srgbClr val="050A30"/>
              </a:solidFill>
            </p:spPr>
          </p:sp>
          <p:sp>
            <p:nvSpPr>
              <p:cNvPr name="TextBox 5" id="5"/>
              <p:cNvSpPr txBox="true"/>
              <p:nvPr/>
            </p:nvSpPr>
            <p:spPr>
              <a:xfrm>
                <a:off x="105746" y="43790"/>
                <a:ext cx="916469" cy="747811"/>
              </a:xfrm>
              <a:prstGeom prst="rect">
                <a:avLst/>
              </a:prstGeom>
            </p:spPr>
            <p:txBody>
              <a:bodyPr anchor="ctr" rtlCol="false" tIns="42839" lIns="42839" bIns="42839" rIns="42839"/>
              <a:lstStyle/>
              <a:p>
                <a:pPr algn="ctr">
                  <a:lnSpc>
                    <a:spcPts val="2660"/>
                  </a:lnSpc>
                </a:pPr>
              </a:p>
            </p:txBody>
          </p:sp>
        </p:grpSp>
        <p:sp>
          <p:nvSpPr>
            <p:cNvPr name="AutoShape 6" id="6"/>
            <p:cNvSpPr/>
            <p:nvPr/>
          </p:nvSpPr>
          <p:spPr>
            <a:xfrm>
              <a:off x="3094038" y="1914837"/>
              <a:ext cx="2742693" cy="0"/>
            </a:xfrm>
            <a:prstGeom prst="line">
              <a:avLst/>
            </a:prstGeom>
            <a:ln cap="rnd" w="77009">
              <a:solidFill>
                <a:srgbClr val="F4F6FC"/>
              </a:solidFill>
              <a:prstDash val="solid"/>
              <a:headEnd type="none" len="sm" w="sm"/>
              <a:tailEnd type="none" len="sm" w="sm"/>
            </a:ln>
          </p:spPr>
        </p:sp>
        <p:sp>
          <p:nvSpPr>
            <p:cNvPr name="TextBox 7" id="7"/>
            <p:cNvSpPr txBox="true"/>
            <p:nvPr/>
          </p:nvSpPr>
          <p:spPr>
            <a:xfrm rot="0">
              <a:off x="3094038" y="435511"/>
              <a:ext cx="2870610" cy="1377950"/>
            </a:xfrm>
            <a:prstGeom prst="rect">
              <a:avLst/>
            </a:prstGeom>
          </p:spPr>
          <p:txBody>
            <a:bodyPr anchor="t" rtlCol="false" tIns="0" lIns="0" bIns="0" rIns="0">
              <a:spAutoFit/>
            </a:bodyPr>
            <a:lstStyle/>
            <a:p>
              <a:pPr algn="ctr">
                <a:lnSpc>
                  <a:spcPts val="4200"/>
                </a:lnSpc>
              </a:pPr>
              <a:r>
                <a:rPr lang="en-US" sz="3000">
                  <a:solidFill>
                    <a:srgbClr val="F4F6FC"/>
                  </a:solidFill>
                  <a:latin typeface="Montserrat Bold"/>
                  <a:ea typeface="Montserrat Bold"/>
                  <a:cs typeface="Montserrat Bold"/>
                  <a:sym typeface="Montserrat Bold"/>
                </a:rPr>
                <a:t>Way to play I</a:t>
              </a:r>
            </a:p>
          </p:txBody>
        </p:sp>
      </p:grpSp>
      <p:grpSp>
        <p:nvGrpSpPr>
          <p:cNvPr name="Group 8" id="8"/>
          <p:cNvGrpSpPr/>
          <p:nvPr/>
        </p:nvGrpSpPr>
        <p:grpSpPr>
          <a:xfrm rot="0">
            <a:off x="10334029" y="5143500"/>
            <a:ext cx="6744911" cy="5230396"/>
            <a:chOff x="0" y="0"/>
            <a:chExt cx="8993214" cy="6973862"/>
          </a:xfrm>
        </p:grpSpPr>
        <p:grpSp>
          <p:nvGrpSpPr>
            <p:cNvPr name="Group 9" id="9"/>
            <p:cNvGrpSpPr/>
            <p:nvPr/>
          </p:nvGrpSpPr>
          <p:grpSpPr>
            <a:xfrm rot="0">
              <a:off x="0" y="0"/>
              <a:ext cx="8993214" cy="6973862"/>
              <a:chOff x="0" y="0"/>
              <a:chExt cx="1127962" cy="874687"/>
            </a:xfrm>
          </p:grpSpPr>
          <p:sp>
            <p:nvSpPr>
              <p:cNvPr name="Freeform 10" id="10"/>
              <p:cNvSpPr/>
              <p:nvPr/>
            </p:nvSpPr>
            <p:spPr>
              <a:xfrm flipH="false" flipV="false" rot="0">
                <a:off x="0" y="0"/>
                <a:ext cx="1127962" cy="874688"/>
              </a:xfrm>
              <a:custGeom>
                <a:avLst/>
                <a:gdLst/>
                <a:ahLst/>
                <a:cxnLst/>
                <a:rect r="r" b="b" t="t" l="l"/>
                <a:pathLst>
                  <a:path h="874688" w="1127962">
                    <a:moveTo>
                      <a:pt x="563981" y="0"/>
                    </a:moveTo>
                    <a:cubicBezTo>
                      <a:pt x="252503" y="0"/>
                      <a:pt x="0" y="195805"/>
                      <a:pt x="0" y="437344"/>
                    </a:cubicBezTo>
                    <a:cubicBezTo>
                      <a:pt x="0" y="678882"/>
                      <a:pt x="252503" y="874688"/>
                      <a:pt x="563981" y="874688"/>
                    </a:cubicBezTo>
                    <a:cubicBezTo>
                      <a:pt x="875459" y="874688"/>
                      <a:pt x="1127962" y="678882"/>
                      <a:pt x="1127962" y="437344"/>
                    </a:cubicBezTo>
                    <a:cubicBezTo>
                      <a:pt x="1127962" y="195805"/>
                      <a:pt x="875459" y="0"/>
                      <a:pt x="563981" y="0"/>
                    </a:cubicBezTo>
                    <a:close/>
                  </a:path>
                </a:pathLst>
              </a:custGeom>
              <a:solidFill>
                <a:srgbClr val="CAE8FF"/>
              </a:solidFill>
            </p:spPr>
          </p:sp>
          <p:sp>
            <p:nvSpPr>
              <p:cNvPr name="TextBox 11" id="11"/>
              <p:cNvSpPr txBox="true"/>
              <p:nvPr/>
            </p:nvSpPr>
            <p:spPr>
              <a:xfrm>
                <a:off x="105746" y="43902"/>
                <a:ext cx="916469" cy="748784"/>
              </a:xfrm>
              <a:prstGeom prst="rect">
                <a:avLst/>
              </a:prstGeom>
            </p:spPr>
            <p:txBody>
              <a:bodyPr anchor="ctr" rtlCol="false" tIns="42530" lIns="42530" bIns="42530" rIns="42530"/>
              <a:lstStyle/>
              <a:p>
                <a:pPr algn="ctr">
                  <a:lnSpc>
                    <a:spcPts val="2659"/>
                  </a:lnSpc>
                </a:pPr>
              </a:p>
            </p:txBody>
          </p:sp>
        </p:grpSp>
        <p:sp>
          <p:nvSpPr>
            <p:cNvPr name="AutoShape 12" id="12"/>
            <p:cNvSpPr/>
            <p:nvPr/>
          </p:nvSpPr>
          <p:spPr>
            <a:xfrm>
              <a:off x="3198668" y="1947141"/>
              <a:ext cx="2722871" cy="0"/>
            </a:xfrm>
            <a:prstGeom prst="line">
              <a:avLst/>
            </a:prstGeom>
            <a:ln cap="rnd" w="77009">
              <a:solidFill>
                <a:srgbClr val="050A30"/>
              </a:solidFill>
              <a:prstDash val="solid"/>
              <a:headEnd type="none" len="sm" w="sm"/>
              <a:tailEnd type="none" len="sm" w="sm"/>
            </a:ln>
          </p:spPr>
        </p:sp>
        <p:sp>
          <p:nvSpPr>
            <p:cNvPr name="TextBox 13" id="13"/>
            <p:cNvSpPr txBox="true"/>
            <p:nvPr/>
          </p:nvSpPr>
          <p:spPr>
            <a:xfrm rot="0">
              <a:off x="3071676" y="431950"/>
              <a:ext cx="2849863" cy="1377950"/>
            </a:xfrm>
            <a:prstGeom prst="rect">
              <a:avLst/>
            </a:prstGeom>
          </p:spPr>
          <p:txBody>
            <a:bodyPr anchor="t" rtlCol="false" tIns="0" lIns="0" bIns="0" rIns="0">
              <a:spAutoFit/>
            </a:bodyPr>
            <a:lstStyle/>
            <a:p>
              <a:pPr algn="ctr">
                <a:lnSpc>
                  <a:spcPts val="4200"/>
                </a:lnSpc>
              </a:pPr>
              <a:r>
                <a:rPr lang="en-US" sz="3000">
                  <a:solidFill>
                    <a:srgbClr val="050A30"/>
                  </a:solidFill>
                  <a:latin typeface="Montserrat Bold"/>
                  <a:ea typeface="Montserrat Bold"/>
                  <a:cs typeface="Montserrat Bold"/>
                  <a:sym typeface="Montserrat Bold"/>
                </a:rPr>
                <a:t>Way to play II</a:t>
              </a:r>
            </a:p>
          </p:txBody>
        </p:sp>
      </p:grpSp>
      <p:grpSp>
        <p:nvGrpSpPr>
          <p:cNvPr name="Group 14" id="14"/>
          <p:cNvGrpSpPr/>
          <p:nvPr/>
        </p:nvGrpSpPr>
        <p:grpSpPr>
          <a:xfrm rot="0">
            <a:off x="10093676" y="5143500"/>
            <a:ext cx="751905" cy="75190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E8FF"/>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6507395" y="1028700"/>
            <a:ext cx="751905" cy="75190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0870132" y="83355"/>
            <a:ext cx="1190819" cy="1321297"/>
          </a:xfrm>
          <a:custGeom>
            <a:avLst/>
            <a:gdLst/>
            <a:ahLst/>
            <a:cxnLst/>
            <a:rect r="r" b="b" t="t" l="l"/>
            <a:pathLst>
              <a:path h="1321297" w="1190819">
                <a:moveTo>
                  <a:pt x="0" y="0"/>
                </a:moveTo>
                <a:lnTo>
                  <a:pt x="1190819" y="0"/>
                </a:lnTo>
                <a:lnTo>
                  <a:pt x="1190819" y="1321297"/>
                </a:lnTo>
                <a:lnTo>
                  <a:pt x="0" y="13212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725110" y="6828855"/>
            <a:ext cx="1168606" cy="1681448"/>
          </a:xfrm>
          <a:custGeom>
            <a:avLst/>
            <a:gdLst/>
            <a:ahLst/>
            <a:cxnLst/>
            <a:rect r="r" b="b" t="t" l="l"/>
            <a:pathLst>
              <a:path h="1681448" w="1168606">
                <a:moveTo>
                  <a:pt x="0" y="0"/>
                </a:moveTo>
                <a:lnTo>
                  <a:pt x="1168606" y="0"/>
                </a:lnTo>
                <a:lnTo>
                  <a:pt x="1168606" y="1681447"/>
                </a:lnTo>
                <a:lnTo>
                  <a:pt x="0" y="1681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471333" y="679728"/>
            <a:ext cx="10398799" cy="1100877"/>
          </a:xfrm>
          <a:prstGeom prst="rect">
            <a:avLst/>
          </a:prstGeom>
        </p:spPr>
        <p:txBody>
          <a:bodyPr anchor="t" rtlCol="false" tIns="0" lIns="0" bIns="0" rIns="0">
            <a:spAutoFit/>
          </a:bodyPr>
          <a:lstStyle/>
          <a:p>
            <a:pPr algn="ctr">
              <a:lnSpc>
                <a:spcPts val="8638"/>
              </a:lnSpc>
            </a:pPr>
            <a:r>
              <a:rPr lang="en-US" sz="7320">
                <a:solidFill>
                  <a:srgbClr val="050A30"/>
                </a:solidFill>
                <a:latin typeface="Montserrat Ultra-Bold"/>
                <a:ea typeface="Montserrat Ultra-Bold"/>
                <a:cs typeface="Montserrat Ultra-Bold"/>
                <a:sym typeface="Montserrat Ultra-Bold"/>
              </a:rPr>
              <a:t>BUSINESS PROBLEM</a:t>
            </a:r>
          </a:p>
        </p:txBody>
      </p:sp>
      <p:sp>
        <p:nvSpPr>
          <p:cNvPr name="TextBox 23" id="23"/>
          <p:cNvSpPr txBox="true"/>
          <p:nvPr/>
        </p:nvSpPr>
        <p:spPr>
          <a:xfrm rot="0">
            <a:off x="725110" y="4597103"/>
            <a:ext cx="8722480" cy="1298301"/>
          </a:xfrm>
          <a:prstGeom prst="rect">
            <a:avLst/>
          </a:prstGeom>
        </p:spPr>
        <p:txBody>
          <a:bodyPr anchor="t" rtlCol="false" tIns="0" lIns="0" bIns="0" rIns="0">
            <a:spAutoFit/>
          </a:bodyPr>
          <a:lstStyle/>
          <a:p>
            <a:pPr algn="l">
              <a:lnSpc>
                <a:spcPts val="3515"/>
              </a:lnSpc>
            </a:pPr>
            <a:r>
              <a:rPr lang="en-US" sz="2510">
                <a:solidFill>
                  <a:srgbClr val="050A30"/>
                </a:solidFill>
                <a:latin typeface="Montserrat"/>
                <a:ea typeface="Montserrat"/>
                <a:cs typeface="Montserrat"/>
                <a:sym typeface="Montserrat"/>
              </a:rPr>
              <a:t>Everything is customizable, and customers know. technology = speed. Customer expectations is growing</a:t>
            </a:r>
          </a:p>
        </p:txBody>
      </p:sp>
      <p:sp>
        <p:nvSpPr>
          <p:cNvPr name="TextBox 24" id="24"/>
          <p:cNvSpPr txBox="true"/>
          <p:nvPr/>
        </p:nvSpPr>
        <p:spPr>
          <a:xfrm rot="0">
            <a:off x="11185211" y="2821903"/>
            <a:ext cx="5669242" cy="1217656"/>
          </a:xfrm>
          <a:prstGeom prst="rect">
            <a:avLst/>
          </a:prstGeom>
        </p:spPr>
        <p:txBody>
          <a:bodyPr anchor="t" rtlCol="false" tIns="0" lIns="0" bIns="0" rIns="0">
            <a:spAutoFit/>
          </a:bodyPr>
          <a:lstStyle/>
          <a:p>
            <a:pPr algn="l" marL="498897" indent="-249449" lvl="1">
              <a:lnSpc>
                <a:spcPts val="3235"/>
              </a:lnSpc>
              <a:buFont typeface="Arial"/>
              <a:buChar char="•"/>
            </a:pPr>
            <a:r>
              <a:rPr lang="en-US" sz="2310">
                <a:solidFill>
                  <a:srgbClr val="F4F6FC"/>
                </a:solidFill>
                <a:latin typeface="Montserrat"/>
                <a:ea typeface="Montserrat"/>
                <a:cs typeface="Montserrat"/>
                <a:sym typeface="Montserrat"/>
              </a:rPr>
              <a:t>Data integration features simplicity and user friendly.</a:t>
            </a:r>
          </a:p>
          <a:p>
            <a:pPr algn="l" marL="498897" indent="-249449" lvl="1">
              <a:lnSpc>
                <a:spcPts val="3235"/>
              </a:lnSpc>
              <a:buFont typeface="Arial"/>
              <a:buChar char="•"/>
            </a:pPr>
            <a:r>
              <a:rPr lang="en-US" sz="2310">
                <a:solidFill>
                  <a:srgbClr val="F4F6FC"/>
                </a:solidFill>
                <a:latin typeface="Montserrat"/>
                <a:ea typeface="Montserrat"/>
                <a:cs typeface="Montserrat"/>
                <a:sym typeface="Montserrat"/>
              </a:rPr>
              <a:t> Pay-as-you go pricing.</a:t>
            </a:r>
          </a:p>
        </p:txBody>
      </p:sp>
      <p:sp>
        <p:nvSpPr>
          <p:cNvPr name="TextBox 25" id="25"/>
          <p:cNvSpPr txBox="true"/>
          <p:nvPr/>
        </p:nvSpPr>
        <p:spPr>
          <a:xfrm rot="0">
            <a:off x="11715116" y="6781230"/>
            <a:ext cx="4609432" cy="3027406"/>
          </a:xfrm>
          <a:prstGeom prst="rect">
            <a:avLst/>
          </a:prstGeom>
        </p:spPr>
        <p:txBody>
          <a:bodyPr anchor="t" rtlCol="false" tIns="0" lIns="0" bIns="0" rIns="0">
            <a:spAutoFit/>
          </a:bodyPr>
          <a:lstStyle/>
          <a:p>
            <a:pPr algn="l" marL="498897" indent="-249449" lvl="1">
              <a:lnSpc>
                <a:spcPts val="3235"/>
              </a:lnSpc>
              <a:buFont typeface="Arial"/>
              <a:buChar char="•"/>
            </a:pPr>
            <a:r>
              <a:rPr lang="en-US" sz="2310">
                <a:solidFill>
                  <a:srgbClr val="050A30"/>
                </a:solidFill>
                <a:latin typeface="Montserrat"/>
                <a:ea typeface="Montserrat"/>
                <a:cs typeface="Montserrat"/>
                <a:sym typeface="Montserrat"/>
              </a:rPr>
              <a:t>Competitive prices</a:t>
            </a:r>
          </a:p>
          <a:p>
            <a:pPr algn="l" marL="498897" indent="-249449" lvl="1">
              <a:lnSpc>
                <a:spcPts val="3235"/>
              </a:lnSpc>
              <a:buFont typeface="Arial"/>
              <a:buChar char="•"/>
            </a:pPr>
            <a:r>
              <a:rPr lang="en-US" sz="2310">
                <a:solidFill>
                  <a:srgbClr val="050A30"/>
                </a:solidFill>
                <a:latin typeface="Montserrat"/>
                <a:ea typeface="Montserrat"/>
                <a:cs typeface="Montserrat"/>
                <a:sym typeface="Montserrat"/>
              </a:rPr>
              <a:t>Product variety</a:t>
            </a:r>
          </a:p>
          <a:p>
            <a:pPr algn="l" marL="498897" indent="-249449" lvl="1">
              <a:lnSpc>
                <a:spcPts val="3235"/>
              </a:lnSpc>
              <a:buFont typeface="Arial"/>
              <a:buChar char="•"/>
            </a:pPr>
            <a:r>
              <a:rPr lang="en-US" sz="2310">
                <a:solidFill>
                  <a:srgbClr val="050A30"/>
                </a:solidFill>
                <a:latin typeface="Montserrat"/>
                <a:ea typeface="Montserrat"/>
                <a:cs typeface="Montserrat"/>
                <a:sym typeface="Montserrat"/>
              </a:rPr>
              <a:t>Product expertise</a:t>
            </a:r>
          </a:p>
          <a:p>
            <a:pPr algn="l" marL="498897" indent="-249449" lvl="1">
              <a:lnSpc>
                <a:spcPts val="3974"/>
              </a:lnSpc>
              <a:buFont typeface="Arial"/>
              <a:buChar char="•"/>
            </a:pPr>
            <a:r>
              <a:rPr lang="en-US" sz="2310">
                <a:solidFill>
                  <a:srgbClr val="050A30"/>
                </a:solidFill>
                <a:latin typeface="Montserrat"/>
                <a:ea typeface="Montserrat"/>
                <a:cs typeface="Montserrat"/>
                <a:sym typeface="Montserrat"/>
              </a:rPr>
              <a:t>Digital offering</a:t>
            </a:r>
          </a:p>
          <a:p>
            <a:pPr algn="l">
              <a:lnSpc>
                <a:spcPts val="3974"/>
              </a:lnSpc>
            </a:pPr>
          </a:p>
          <a:p>
            <a:pPr algn="l">
              <a:lnSpc>
                <a:spcPts val="3235"/>
              </a:lnSpc>
            </a:pPr>
            <a:r>
              <a:rPr lang="en-US" sz="2310">
                <a:solidFill>
                  <a:srgbClr val="050A30"/>
                </a:solidFill>
                <a:latin typeface="Montserrat"/>
                <a:ea typeface="Montserrat"/>
                <a:cs typeface="Montserrat"/>
                <a:sym typeface="Montserrat"/>
              </a:rPr>
              <a:t>Source: PwC 2021 survey of 6,000 insurance customers.</a:t>
            </a:r>
          </a:p>
        </p:txBody>
      </p:sp>
      <p:sp>
        <p:nvSpPr>
          <p:cNvPr name="TextBox 26" id="26"/>
          <p:cNvSpPr txBox="true"/>
          <p:nvPr/>
        </p:nvSpPr>
        <p:spPr>
          <a:xfrm rot="0">
            <a:off x="725110" y="2664396"/>
            <a:ext cx="8722480" cy="1298301"/>
          </a:xfrm>
          <a:prstGeom prst="rect">
            <a:avLst/>
          </a:prstGeom>
        </p:spPr>
        <p:txBody>
          <a:bodyPr anchor="t" rtlCol="false" tIns="0" lIns="0" bIns="0" rIns="0">
            <a:spAutoFit/>
          </a:bodyPr>
          <a:lstStyle/>
          <a:p>
            <a:pPr algn="l">
              <a:lnSpc>
                <a:spcPts val="3515"/>
              </a:lnSpc>
            </a:pPr>
            <a:r>
              <a:rPr lang="en-US" sz="2510">
                <a:solidFill>
                  <a:srgbClr val="050A30"/>
                </a:solidFill>
                <a:latin typeface="Montserrat"/>
                <a:ea typeface="Montserrat"/>
                <a:cs typeface="Montserrat"/>
                <a:sym typeface="Montserrat"/>
              </a:rPr>
              <a:t>Health Insurance: companies provide coverage that pays for medical and surgical expenses incurred by insured. </a:t>
            </a:r>
          </a:p>
        </p:txBody>
      </p:sp>
      <p:sp>
        <p:nvSpPr>
          <p:cNvPr name="TextBox 27" id="27"/>
          <p:cNvSpPr txBox="true"/>
          <p:nvPr/>
        </p:nvSpPr>
        <p:spPr>
          <a:xfrm rot="0">
            <a:off x="2000421" y="7028880"/>
            <a:ext cx="8333609" cy="1298301"/>
          </a:xfrm>
          <a:prstGeom prst="rect">
            <a:avLst/>
          </a:prstGeom>
        </p:spPr>
        <p:txBody>
          <a:bodyPr anchor="t" rtlCol="false" tIns="0" lIns="0" bIns="0" rIns="0">
            <a:spAutoFit/>
          </a:bodyPr>
          <a:lstStyle/>
          <a:p>
            <a:pPr algn="l">
              <a:lnSpc>
                <a:spcPts val="3515"/>
              </a:lnSpc>
            </a:pPr>
            <a:r>
              <a:rPr lang="en-US" sz="2510">
                <a:solidFill>
                  <a:srgbClr val="050A30"/>
                </a:solidFill>
                <a:latin typeface="Montserrat"/>
                <a:ea typeface="Montserrat"/>
                <a:cs typeface="Montserrat"/>
                <a:sym typeface="Montserrat"/>
              </a:rPr>
              <a:t>Align all sells with our economical strategy</a:t>
            </a:r>
          </a:p>
          <a:p>
            <a:pPr algn="l">
              <a:lnSpc>
                <a:spcPts val="3515"/>
              </a:lnSpc>
            </a:pPr>
            <a:r>
              <a:rPr lang="en-US" sz="2510">
                <a:solidFill>
                  <a:srgbClr val="050A30"/>
                </a:solidFill>
                <a:latin typeface="Montserrat"/>
                <a:ea typeface="Montserrat"/>
                <a:cs typeface="Montserrat"/>
                <a:sym typeface="Montserrat"/>
              </a:rPr>
              <a:t>Be creative with our solutions</a:t>
            </a:r>
          </a:p>
          <a:p>
            <a:pPr algn="l">
              <a:lnSpc>
                <a:spcPts val="3515"/>
              </a:lnSpc>
            </a:pPr>
            <a:r>
              <a:rPr lang="en-US" sz="2510">
                <a:solidFill>
                  <a:srgbClr val="050A30"/>
                </a:solidFill>
                <a:latin typeface="Montserrat"/>
                <a:ea typeface="Montserrat"/>
                <a:cs typeface="Montserrat"/>
                <a:sym typeface="Montserrat"/>
              </a:rPr>
              <a:t>Assure compliance with regulatory organizations.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75684" y="3305254"/>
            <a:ext cx="6673182" cy="5327713"/>
            <a:chOff x="0" y="0"/>
            <a:chExt cx="2124226" cy="1695933"/>
          </a:xfrm>
        </p:grpSpPr>
        <p:sp>
          <p:nvSpPr>
            <p:cNvPr name="Freeform 3" id="3"/>
            <p:cNvSpPr/>
            <p:nvPr/>
          </p:nvSpPr>
          <p:spPr>
            <a:xfrm flipH="false" flipV="false" rot="0">
              <a:off x="0" y="0"/>
              <a:ext cx="2124226" cy="1695933"/>
            </a:xfrm>
            <a:custGeom>
              <a:avLst/>
              <a:gdLst/>
              <a:ahLst/>
              <a:cxnLst/>
              <a:rect r="r" b="b" t="t" l="l"/>
              <a:pathLst>
                <a:path h="1695933" w="2124226">
                  <a:moveTo>
                    <a:pt x="58008" y="0"/>
                  </a:moveTo>
                  <a:lnTo>
                    <a:pt x="2066218" y="0"/>
                  </a:lnTo>
                  <a:cubicBezTo>
                    <a:pt x="2081603" y="0"/>
                    <a:pt x="2096358" y="6112"/>
                    <a:pt x="2107236" y="16990"/>
                  </a:cubicBezTo>
                  <a:cubicBezTo>
                    <a:pt x="2118115" y="27869"/>
                    <a:pt x="2124226" y="42623"/>
                    <a:pt x="2124226" y="58008"/>
                  </a:cubicBezTo>
                  <a:lnTo>
                    <a:pt x="2124226" y="1637925"/>
                  </a:lnTo>
                  <a:cubicBezTo>
                    <a:pt x="2124226" y="1653310"/>
                    <a:pt x="2118115" y="1668064"/>
                    <a:pt x="2107236" y="1678943"/>
                  </a:cubicBezTo>
                  <a:cubicBezTo>
                    <a:pt x="2096358" y="1689821"/>
                    <a:pt x="2081603" y="1695933"/>
                    <a:pt x="2066218" y="1695933"/>
                  </a:cubicBezTo>
                  <a:lnTo>
                    <a:pt x="58008" y="1695933"/>
                  </a:lnTo>
                  <a:cubicBezTo>
                    <a:pt x="42623" y="1695933"/>
                    <a:pt x="27869" y="1689821"/>
                    <a:pt x="16990" y="1678943"/>
                  </a:cubicBezTo>
                  <a:cubicBezTo>
                    <a:pt x="6112" y="1668064"/>
                    <a:pt x="0" y="1653310"/>
                    <a:pt x="0" y="1637925"/>
                  </a:cubicBezTo>
                  <a:lnTo>
                    <a:pt x="0" y="58008"/>
                  </a:lnTo>
                  <a:cubicBezTo>
                    <a:pt x="0" y="42623"/>
                    <a:pt x="6112" y="27869"/>
                    <a:pt x="16990" y="16990"/>
                  </a:cubicBezTo>
                  <a:cubicBezTo>
                    <a:pt x="27869" y="6112"/>
                    <a:pt x="42623" y="0"/>
                    <a:pt x="58008" y="0"/>
                  </a:cubicBezTo>
                  <a:close/>
                </a:path>
              </a:pathLst>
            </a:custGeom>
            <a:solidFill>
              <a:srgbClr val="5CB6F9"/>
            </a:solidFill>
          </p:spPr>
        </p:sp>
        <p:sp>
          <p:nvSpPr>
            <p:cNvPr name="TextBox 4" id="4"/>
            <p:cNvSpPr txBox="true"/>
            <p:nvPr/>
          </p:nvSpPr>
          <p:spPr>
            <a:xfrm>
              <a:off x="0" y="-38100"/>
              <a:ext cx="2124226" cy="1734033"/>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stretch>
            <a:fillRect/>
          </a:stretch>
        </p:blipFill>
        <p:spPr>
          <a:xfrm rot="0">
            <a:off x="1110996" y="2903055"/>
            <a:ext cx="7365970" cy="6090609"/>
          </a:xfrm>
          <a:prstGeom prst="rect">
            <a:avLst/>
          </a:prstGeom>
        </p:spPr>
      </p:pic>
      <p:sp>
        <p:nvSpPr>
          <p:cNvPr name="Freeform 6" id="6"/>
          <p:cNvSpPr/>
          <p:nvPr/>
        </p:nvSpPr>
        <p:spPr>
          <a:xfrm flipH="false" flipV="false" rot="0">
            <a:off x="9336153" y="3305254"/>
            <a:ext cx="798611" cy="423264"/>
          </a:xfrm>
          <a:custGeom>
            <a:avLst/>
            <a:gdLst/>
            <a:ahLst/>
            <a:cxnLst/>
            <a:rect r="r" b="b" t="t" l="l"/>
            <a:pathLst>
              <a:path h="423264" w="798611">
                <a:moveTo>
                  <a:pt x="0" y="0"/>
                </a:moveTo>
                <a:lnTo>
                  <a:pt x="798611" y="0"/>
                </a:lnTo>
                <a:lnTo>
                  <a:pt x="798611" y="423264"/>
                </a:lnTo>
                <a:lnTo>
                  <a:pt x="0" y="4232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999522" y="651025"/>
            <a:ext cx="12288956" cy="2503158"/>
          </a:xfrm>
          <a:prstGeom prst="rect">
            <a:avLst/>
          </a:prstGeom>
        </p:spPr>
        <p:txBody>
          <a:bodyPr anchor="t" rtlCol="false" tIns="0" lIns="0" bIns="0" rIns="0">
            <a:spAutoFit/>
          </a:bodyPr>
          <a:lstStyle/>
          <a:p>
            <a:pPr algn="ctr">
              <a:lnSpc>
                <a:spcPts val="10080"/>
              </a:lnSpc>
            </a:pPr>
            <a:r>
              <a:rPr lang="en-US" sz="7200">
                <a:solidFill>
                  <a:srgbClr val="050A30"/>
                </a:solidFill>
                <a:latin typeface="Montserrat Bold"/>
                <a:ea typeface="Montserrat Bold"/>
                <a:cs typeface="Montserrat Bold"/>
                <a:sym typeface="Montserrat Bold"/>
              </a:rPr>
              <a:t>Our project's financial viability</a:t>
            </a:r>
          </a:p>
        </p:txBody>
      </p:sp>
      <p:sp>
        <p:nvSpPr>
          <p:cNvPr name="TextBox 8" id="8"/>
          <p:cNvSpPr txBox="true"/>
          <p:nvPr/>
        </p:nvSpPr>
        <p:spPr>
          <a:xfrm rot="0">
            <a:off x="10315739" y="3123037"/>
            <a:ext cx="5886113" cy="711499"/>
          </a:xfrm>
          <a:prstGeom prst="rect">
            <a:avLst/>
          </a:prstGeom>
        </p:spPr>
        <p:txBody>
          <a:bodyPr anchor="t" rtlCol="false" tIns="0" lIns="0" bIns="0" rIns="0">
            <a:spAutoFit/>
          </a:bodyPr>
          <a:lstStyle/>
          <a:p>
            <a:pPr algn="l">
              <a:lnSpc>
                <a:spcPts val="5863"/>
              </a:lnSpc>
            </a:pPr>
            <a:r>
              <a:rPr lang="en-US" sz="4188">
                <a:solidFill>
                  <a:srgbClr val="050A30"/>
                </a:solidFill>
                <a:latin typeface="Montserrat Bold"/>
                <a:ea typeface="Montserrat Bold"/>
                <a:cs typeface="Montserrat Bold"/>
                <a:sym typeface="Montserrat Bold"/>
              </a:rPr>
              <a:t>Latest market data</a:t>
            </a:r>
          </a:p>
        </p:txBody>
      </p:sp>
      <p:grpSp>
        <p:nvGrpSpPr>
          <p:cNvPr name="Group 9" id="9"/>
          <p:cNvGrpSpPr/>
          <p:nvPr/>
        </p:nvGrpSpPr>
        <p:grpSpPr>
          <a:xfrm rot="0">
            <a:off x="-3024148" y="2217180"/>
            <a:ext cx="4299832" cy="429983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3024148" y="4606634"/>
            <a:ext cx="4299832" cy="429983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7085194" y="2217180"/>
            <a:ext cx="4299832" cy="429983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7085194" y="4606634"/>
            <a:ext cx="4299832" cy="429983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8396542" y="4319472"/>
            <a:ext cx="13254455" cy="2836255"/>
          </a:xfrm>
          <a:prstGeom prst="rect">
            <a:avLst/>
          </a:prstGeom>
        </p:spPr>
        <p:txBody>
          <a:bodyPr anchor="t" rtlCol="false" tIns="0" lIns="0" bIns="0" rIns="0">
            <a:spAutoFit/>
          </a:bodyPr>
          <a:lstStyle/>
          <a:p>
            <a:pPr algn="l">
              <a:lnSpc>
                <a:spcPts val="3795"/>
              </a:lnSpc>
            </a:pPr>
            <a:r>
              <a:rPr lang="en-US" sz="2711">
                <a:solidFill>
                  <a:srgbClr val="050A30"/>
                </a:solidFill>
                <a:latin typeface="Montserrat"/>
                <a:ea typeface="Montserrat"/>
                <a:cs typeface="Montserrat"/>
                <a:sym typeface="Montserrat"/>
              </a:rPr>
              <a:t>Key Metrics:</a:t>
            </a:r>
          </a:p>
          <a:p>
            <a:pPr algn="l" marL="585394" indent="-292697" lvl="1">
              <a:lnSpc>
                <a:spcPts val="3795"/>
              </a:lnSpc>
              <a:buAutoNum type="arabicPeriod" startAt="1"/>
            </a:pPr>
            <a:r>
              <a:rPr lang="en-US" sz="2711">
                <a:solidFill>
                  <a:srgbClr val="050A30"/>
                </a:solidFill>
                <a:latin typeface="Montserrat"/>
                <a:ea typeface="Montserrat"/>
                <a:cs typeface="Montserrat"/>
                <a:sym typeface="Montserrat"/>
              </a:rPr>
              <a:t>Revenue &amp; Profit Margins.</a:t>
            </a:r>
          </a:p>
          <a:p>
            <a:pPr algn="l" marL="585394" indent="-292697" lvl="1">
              <a:lnSpc>
                <a:spcPts val="3795"/>
              </a:lnSpc>
              <a:buAutoNum type="arabicPeriod" startAt="1"/>
            </a:pPr>
            <a:r>
              <a:rPr lang="en-US" sz="2711">
                <a:solidFill>
                  <a:srgbClr val="050A30"/>
                </a:solidFill>
                <a:latin typeface="Montserrat"/>
                <a:ea typeface="Montserrat"/>
                <a:cs typeface="Montserrat"/>
                <a:sym typeface="Montserrat"/>
              </a:rPr>
              <a:t>Expense Ratios.</a:t>
            </a:r>
          </a:p>
          <a:p>
            <a:pPr algn="l" marL="585394" indent="-292697" lvl="1">
              <a:lnSpc>
                <a:spcPts val="3795"/>
              </a:lnSpc>
              <a:buAutoNum type="arabicPeriod" startAt="1"/>
            </a:pPr>
            <a:r>
              <a:rPr lang="en-US" sz="2711">
                <a:solidFill>
                  <a:srgbClr val="050A30"/>
                </a:solidFill>
                <a:latin typeface="Montserrat"/>
                <a:ea typeface="Montserrat"/>
                <a:cs typeface="Montserrat"/>
                <a:sym typeface="Montserrat"/>
              </a:rPr>
              <a:t>Growth Indicators.</a:t>
            </a:r>
          </a:p>
          <a:p>
            <a:pPr algn="l" marL="585394" indent="-292697" lvl="1">
              <a:lnSpc>
                <a:spcPts val="3795"/>
              </a:lnSpc>
              <a:buAutoNum type="arabicPeriod" startAt="1"/>
            </a:pPr>
            <a:r>
              <a:rPr lang="en-US" sz="2711">
                <a:solidFill>
                  <a:srgbClr val="050A30"/>
                </a:solidFill>
                <a:latin typeface="Montserrat"/>
                <a:ea typeface="Montserrat"/>
                <a:cs typeface="Montserrat"/>
                <a:sym typeface="Montserrat"/>
              </a:rPr>
              <a:t>Solvency and Liquidity to meet obligations.</a:t>
            </a:r>
          </a:p>
          <a:p>
            <a:pPr algn="l">
              <a:lnSpc>
                <a:spcPts val="3795"/>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97410" y="287119"/>
            <a:ext cx="3874569" cy="508501"/>
            <a:chOff x="0" y="0"/>
            <a:chExt cx="1740725" cy="228454"/>
          </a:xfrm>
        </p:grpSpPr>
        <p:sp>
          <p:nvSpPr>
            <p:cNvPr name="Freeform 3" id="3"/>
            <p:cNvSpPr/>
            <p:nvPr/>
          </p:nvSpPr>
          <p:spPr>
            <a:xfrm flipH="false" flipV="false" rot="0">
              <a:off x="0" y="0"/>
              <a:ext cx="1740725" cy="228454"/>
            </a:xfrm>
            <a:custGeom>
              <a:avLst/>
              <a:gdLst/>
              <a:ahLst/>
              <a:cxnLst/>
              <a:rect r="r" b="b" t="t" l="l"/>
              <a:pathLst>
                <a:path h="228454" w="1740725">
                  <a:moveTo>
                    <a:pt x="114227" y="0"/>
                  </a:moveTo>
                  <a:lnTo>
                    <a:pt x="1626498" y="0"/>
                  </a:lnTo>
                  <a:cubicBezTo>
                    <a:pt x="1656792" y="0"/>
                    <a:pt x="1685847" y="12035"/>
                    <a:pt x="1707268" y="33456"/>
                  </a:cubicBezTo>
                  <a:cubicBezTo>
                    <a:pt x="1728690" y="54878"/>
                    <a:pt x="1740725" y="83932"/>
                    <a:pt x="1740725" y="114227"/>
                  </a:cubicBezTo>
                  <a:lnTo>
                    <a:pt x="1740725" y="114227"/>
                  </a:lnTo>
                  <a:cubicBezTo>
                    <a:pt x="1740725" y="144522"/>
                    <a:pt x="1728690" y="173576"/>
                    <a:pt x="1707268" y="194998"/>
                  </a:cubicBezTo>
                  <a:cubicBezTo>
                    <a:pt x="1685847" y="216419"/>
                    <a:pt x="1656792" y="228454"/>
                    <a:pt x="1626498" y="228454"/>
                  </a:cubicBezTo>
                  <a:lnTo>
                    <a:pt x="114227" y="228454"/>
                  </a:lnTo>
                  <a:cubicBezTo>
                    <a:pt x="83932" y="228454"/>
                    <a:pt x="54878" y="216419"/>
                    <a:pt x="33456" y="194998"/>
                  </a:cubicBezTo>
                  <a:cubicBezTo>
                    <a:pt x="12035" y="173576"/>
                    <a:pt x="0" y="144522"/>
                    <a:pt x="0" y="114227"/>
                  </a:cubicBezTo>
                  <a:lnTo>
                    <a:pt x="0" y="114227"/>
                  </a:lnTo>
                  <a:cubicBezTo>
                    <a:pt x="0" y="83932"/>
                    <a:pt x="12035" y="54878"/>
                    <a:pt x="33456" y="33456"/>
                  </a:cubicBezTo>
                  <a:cubicBezTo>
                    <a:pt x="54878" y="12035"/>
                    <a:pt x="83932" y="0"/>
                    <a:pt x="114227" y="0"/>
                  </a:cubicBezTo>
                  <a:close/>
                </a:path>
              </a:pathLst>
            </a:custGeom>
            <a:solidFill>
              <a:srgbClr val="050A30"/>
            </a:solidFill>
          </p:spPr>
        </p:sp>
        <p:sp>
          <p:nvSpPr>
            <p:cNvPr name="TextBox 4" id="4"/>
            <p:cNvSpPr txBox="true"/>
            <p:nvPr/>
          </p:nvSpPr>
          <p:spPr>
            <a:xfrm>
              <a:off x="0" y="-38100"/>
              <a:ext cx="1740725" cy="266554"/>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5847391" y="7967677"/>
            <a:ext cx="4262938" cy="4262938"/>
            <a:chOff x="0" y="0"/>
            <a:chExt cx="6350000" cy="6350000"/>
          </a:xfrm>
        </p:grpSpPr>
        <p:sp>
          <p:nvSpPr>
            <p:cNvPr name="Freeform 6" id="6"/>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12229D"/>
            </a:solidFill>
          </p:spPr>
        </p:sp>
        <p:sp>
          <p:nvSpPr>
            <p:cNvPr name="Freeform 7" id="7"/>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2"/>
              <a:stretch>
                <a:fillRect l="-24712" t="0" r="-24712" b="0"/>
              </a:stretch>
            </a:blipFill>
          </p:spPr>
        </p:sp>
      </p:grpSp>
      <p:grpSp>
        <p:nvGrpSpPr>
          <p:cNvPr name="Group 8" id="8"/>
          <p:cNvGrpSpPr/>
          <p:nvPr/>
        </p:nvGrpSpPr>
        <p:grpSpPr>
          <a:xfrm rot="0">
            <a:off x="0" y="0"/>
            <a:ext cx="16192500" cy="172508"/>
            <a:chOff x="0" y="0"/>
            <a:chExt cx="4264691" cy="45434"/>
          </a:xfrm>
        </p:grpSpPr>
        <p:sp>
          <p:nvSpPr>
            <p:cNvPr name="Freeform 9" id="9"/>
            <p:cNvSpPr/>
            <p:nvPr/>
          </p:nvSpPr>
          <p:spPr>
            <a:xfrm flipH="false" flipV="false" rot="0">
              <a:off x="0" y="0"/>
              <a:ext cx="4264691" cy="45434"/>
            </a:xfrm>
            <a:custGeom>
              <a:avLst/>
              <a:gdLst/>
              <a:ahLst/>
              <a:cxnLst/>
              <a:rect r="r" b="b" t="t" l="l"/>
              <a:pathLst>
                <a:path h="45434" w="4264691">
                  <a:moveTo>
                    <a:pt x="0" y="0"/>
                  </a:moveTo>
                  <a:lnTo>
                    <a:pt x="4264691" y="0"/>
                  </a:lnTo>
                  <a:lnTo>
                    <a:pt x="4264691" y="45434"/>
                  </a:lnTo>
                  <a:lnTo>
                    <a:pt x="0" y="45434"/>
                  </a:lnTo>
                  <a:close/>
                </a:path>
              </a:pathLst>
            </a:custGeom>
            <a:solidFill>
              <a:srgbClr val="38B6FF"/>
            </a:solidFill>
          </p:spPr>
        </p:sp>
        <p:sp>
          <p:nvSpPr>
            <p:cNvPr name="TextBox 10" id="10"/>
            <p:cNvSpPr txBox="true"/>
            <p:nvPr/>
          </p:nvSpPr>
          <p:spPr>
            <a:xfrm>
              <a:off x="0" y="-57150"/>
              <a:ext cx="4264691" cy="102584"/>
            </a:xfrm>
            <a:prstGeom prst="rect">
              <a:avLst/>
            </a:prstGeom>
          </p:spPr>
          <p:txBody>
            <a:bodyPr anchor="ctr" rtlCol="false" tIns="50800" lIns="50800" bIns="50800" rIns="50800"/>
            <a:lstStyle/>
            <a:p>
              <a:pPr algn="ctr">
                <a:lnSpc>
                  <a:spcPts val="3299"/>
                </a:lnSpc>
              </a:pPr>
            </a:p>
          </p:txBody>
        </p:sp>
      </p:grpSp>
      <p:grpSp>
        <p:nvGrpSpPr>
          <p:cNvPr name="Group 11" id="11"/>
          <p:cNvGrpSpPr/>
          <p:nvPr/>
        </p:nvGrpSpPr>
        <p:grpSpPr>
          <a:xfrm rot="0">
            <a:off x="16192500" y="10137246"/>
            <a:ext cx="2283181" cy="167947"/>
            <a:chOff x="0" y="0"/>
            <a:chExt cx="601332" cy="44233"/>
          </a:xfrm>
        </p:grpSpPr>
        <p:sp>
          <p:nvSpPr>
            <p:cNvPr name="Freeform 12" id="12"/>
            <p:cNvSpPr/>
            <p:nvPr/>
          </p:nvSpPr>
          <p:spPr>
            <a:xfrm flipH="false" flipV="false" rot="0">
              <a:off x="0" y="0"/>
              <a:ext cx="601332" cy="44233"/>
            </a:xfrm>
            <a:custGeom>
              <a:avLst/>
              <a:gdLst/>
              <a:ahLst/>
              <a:cxnLst/>
              <a:rect r="r" b="b" t="t" l="l"/>
              <a:pathLst>
                <a:path h="44233" w="601332">
                  <a:moveTo>
                    <a:pt x="0" y="0"/>
                  </a:moveTo>
                  <a:lnTo>
                    <a:pt x="601332" y="0"/>
                  </a:lnTo>
                  <a:lnTo>
                    <a:pt x="601332" y="44233"/>
                  </a:lnTo>
                  <a:lnTo>
                    <a:pt x="0" y="44233"/>
                  </a:lnTo>
                  <a:close/>
                </a:path>
              </a:pathLst>
            </a:custGeom>
            <a:solidFill>
              <a:srgbClr val="38B6FF"/>
            </a:solidFill>
          </p:spPr>
        </p:sp>
        <p:sp>
          <p:nvSpPr>
            <p:cNvPr name="TextBox 13" id="13"/>
            <p:cNvSpPr txBox="true"/>
            <p:nvPr/>
          </p:nvSpPr>
          <p:spPr>
            <a:xfrm>
              <a:off x="0" y="-57150"/>
              <a:ext cx="601332" cy="101383"/>
            </a:xfrm>
            <a:prstGeom prst="rect">
              <a:avLst/>
            </a:prstGeom>
          </p:spPr>
          <p:txBody>
            <a:bodyPr anchor="ctr" rtlCol="false" tIns="50800" lIns="50800" bIns="50800" rIns="50800"/>
            <a:lstStyle/>
            <a:p>
              <a:pPr algn="ctr">
                <a:lnSpc>
                  <a:spcPts val="3299"/>
                </a:lnSpc>
              </a:pPr>
            </a:p>
          </p:txBody>
        </p:sp>
      </p:grpSp>
      <p:grpSp>
        <p:nvGrpSpPr>
          <p:cNvPr name="Group 14" id="14"/>
          <p:cNvGrpSpPr/>
          <p:nvPr/>
        </p:nvGrpSpPr>
        <p:grpSpPr>
          <a:xfrm rot="0">
            <a:off x="14470006" y="3369500"/>
            <a:ext cx="2754769" cy="3421973"/>
            <a:chOff x="0" y="0"/>
            <a:chExt cx="3673025" cy="4562630"/>
          </a:xfrm>
        </p:grpSpPr>
        <p:grpSp>
          <p:nvGrpSpPr>
            <p:cNvPr name="Group 15" id="15"/>
            <p:cNvGrpSpPr/>
            <p:nvPr/>
          </p:nvGrpSpPr>
          <p:grpSpPr>
            <a:xfrm rot="-5400000">
              <a:off x="261606" y="1151211"/>
              <a:ext cx="4562630" cy="2260208"/>
              <a:chOff x="0" y="0"/>
              <a:chExt cx="653128" cy="323543"/>
            </a:xfrm>
          </p:grpSpPr>
          <p:sp>
            <p:nvSpPr>
              <p:cNvPr name="Freeform 16" id="16"/>
              <p:cNvSpPr/>
              <p:nvPr/>
            </p:nvSpPr>
            <p:spPr>
              <a:xfrm flipH="false" flipV="false" rot="0">
                <a:off x="0" y="0"/>
                <a:ext cx="653128" cy="323543"/>
              </a:xfrm>
              <a:custGeom>
                <a:avLst/>
                <a:gdLst/>
                <a:ahLst/>
                <a:cxnLst/>
                <a:rect r="r" b="b" t="t" l="l"/>
                <a:pathLst>
                  <a:path h="323543" w="653128">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cap="sq">
                <a:solidFill>
                  <a:srgbClr val="3EDAD8"/>
                </a:solidFill>
                <a:prstDash val="solid"/>
                <a:miter/>
              </a:ln>
            </p:spPr>
          </p:sp>
          <p:sp>
            <p:nvSpPr>
              <p:cNvPr name="TextBox 17" id="17"/>
              <p:cNvSpPr txBox="true"/>
              <p:nvPr/>
            </p:nvSpPr>
            <p:spPr>
              <a:xfrm>
                <a:off x="0" y="-57150"/>
                <a:ext cx="653128" cy="253693"/>
              </a:xfrm>
              <a:prstGeom prst="rect">
                <a:avLst/>
              </a:prstGeom>
            </p:spPr>
            <p:txBody>
              <a:bodyPr anchor="ctr" rtlCol="false" tIns="50800" lIns="50800" bIns="50800" rIns="50800"/>
              <a:lstStyle/>
              <a:p>
                <a:pPr algn="ctr">
                  <a:lnSpc>
                    <a:spcPts val="3299"/>
                  </a:lnSpc>
                </a:pPr>
              </a:p>
            </p:txBody>
          </p:sp>
        </p:grpSp>
        <p:grpSp>
          <p:nvGrpSpPr>
            <p:cNvPr name="Group 18" id="18"/>
            <p:cNvGrpSpPr/>
            <p:nvPr/>
          </p:nvGrpSpPr>
          <p:grpSpPr>
            <a:xfrm rot="0">
              <a:off x="0" y="101600"/>
              <a:ext cx="1526374" cy="4355580"/>
              <a:chOff x="0" y="0"/>
              <a:chExt cx="301506" cy="860362"/>
            </a:xfrm>
          </p:grpSpPr>
          <p:sp>
            <p:nvSpPr>
              <p:cNvPr name="Freeform 19" id="19"/>
              <p:cNvSpPr/>
              <p:nvPr/>
            </p:nvSpPr>
            <p:spPr>
              <a:xfrm flipH="false" flipV="false" rot="0">
                <a:off x="0" y="0"/>
                <a:ext cx="301506" cy="860362"/>
              </a:xfrm>
              <a:custGeom>
                <a:avLst/>
                <a:gdLst/>
                <a:ahLst/>
                <a:cxnLst/>
                <a:rect r="r" b="b" t="t" l="l"/>
                <a:pathLst>
                  <a:path h="860362" w="301506">
                    <a:moveTo>
                      <a:pt x="0" y="0"/>
                    </a:moveTo>
                    <a:lnTo>
                      <a:pt x="301506" y="0"/>
                    </a:lnTo>
                    <a:lnTo>
                      <a:pt x="301506" y="860362"/>
                    </a:lnTo>
                    <a:lnTo>
                      <a:pt x="0" y="860362"/>
                    </a:lnTo>
                    <a:close/>
                  </a:path>
                </a:pathLst>
              </a:custGeom>
              <a:solidFill>
                <a:srgbClr val="050A30"/>
              </a:solidFill>
            </p:spPr>
          </p:sp>
          <p:sp>
            <p:nvSpPr>
              <p:cNvPr name="TextBox 20" id="20"/>
              <p:cNvSpPr txBox="true"/>
              <p:nvPr/>
            </p:nvSpPr>
            <p:spPr>
              <a:xfrm>
                <a:off x="0" y="-57150"/>
                <a:ext cx="301506" cy="917512"/>
              </a:xfrm>
              <a:prstGeom prst="rect">
                <a:avLst/>
              </a:prstGeom>
            </p:spPr>
            <p:txBody>
              <a:bodyPr anchor="ctr" rtlCol="false" tIns="50800" lIns="50800" bIns="50800" rIns="50800"/>
              <a:lstStyle/>
              <a:p>
                <a:pPr algn="ctr">
                  <a:lnSpc>
                    <a:spcPts val="3299"/>
                  </a:lnSpc>
                </a:pPr>
              </a:p>
            </p:txBody>
          </p:sp>
        </p:grpSp>
      </p:grpSp>
      <p:grpSp>
        <p:nvGrpSpPr>
          <p:cNvPr name="Group 21" id="21"/>
          <p:cNvGrpSpPr/>
          <p:nvPr/>
        </p:nvGrpSpPr>
        <p:grpSpPr>
          <a:xfrm rot="0">
            <a:off x="12971485" y="3445700"/>
            <a:ext cx="2653673" cy="3280781"/>
            <a:chOff x="0" y="0"/>
            <a:chExt cx="698910" cy="864074"/>
          </a:xfrm>
        </p:grpSpPr>
        <p:sp>
          <p:nvSpPr>
            <p:cNvPr name="Freeform 22" id="22"/>
            <p:cNvSpPr/>
            <p:nvPr/>
          </p:nvSpPr>
          <p:spPr>
            <a:xfrm flipH="false" flipV="false" rot="0">
              <a:off x="0" y="0"/>
              <a:ext cx="698910" cy="864074"/>
            </a:xfrm>
            <a:custGeom>
              <a:avLst/>
              <a:gdLst/>
              <a:ahLst/>
              <a:cxnLst/>
              <a:rect r="r" b="b" t="t" l="l"/>
              <a:pathLst>
                <a:path h="864074" w="698910">
                  <a:moveTo>
                    <a:pt x="0" y="0"/>
                  </a:moveTo>
                  <a:lnTo>
                    <a:pt x="698910" y="0"/>
                  </a:lnTo>
                  <a:lnTo>
                    <a:pt x="698910" y="864074"/>
                  </a:lnTo>
                  <a:lnTo>
                    <a:pt x="0" y="864074"/>
                  </a:lnTo>
                  <a:close/>
                </a:path>
              </a:pathLst>
            </a:custGeom>
            <a:solidFill>
              <a:srgbClr val="FFFFFF"/>
            </a:solidFill>
          </p:spPr>
        </p:sp>
        <p:sp>
          <p:nvSpPr>
            <p:cNvPr name="TextBox 23" id="23"/>
            <p:cNvSpPr txBox="true"/>
            <p:nvPr/>
          </p:nvSpPr>
          <p:spPr>
            <a:xfrm>
              <a:off x="0" y="-57150"/>
              <a:ext cx="698910" cy="921224"/>
            </a:xfrm>
            <a:prstGeom prst="rect">
              <a:avLst/>
            </a:prstGeom>
          </p:spPr>
          <p:txBody>
            <a:bodyPr anchor="ctr" rtlCol="false" tIns="50800" lIns="50800" bIns="50800" rIns="50800"/>
            <a:lstStyle/>
            <a:p>
              <a:pPr algn="ctr">
                <a:lnSpc>
                  <a:spcPts val="3299"/>
                </a:lnSpc>
              </a:pPr>
            </a:p>
          </p:txBody>
        </p:sp>
      </p:grpSp>
      <p:sp>
        <p:nvSpPr>
          <p:cNvPr name="AutoShape 24" id="24"/>
          <p:cNvSpPr/>
          <p:nvPr/>
        </p:nvSpPr>
        <p:spPr>
          <a:xfrm>
            <a:off x="1075037" y="3407600"/>
            <a:ext cx="14614227" cy="0"/>
          </a:xfrm>
          <a:prstGeom prst="line">
            <a:avLst/>
          </a:prstGeom>
          <a:ln cap="flat" w="76200">
            <a:solidFill>
              <a:srgbClr val="12229D"/>
            </a:solidFill>
            <a:prstDash val="solid"/>
            <a:headEnd type="none" len="sm" w="sm"/>
            <a:tailEnd type="none" len="sm" w="sm"/>
          </a:ln>
        </p:spPr>
      </p:sp>
      <p:grpSp>
        <p:nvGrpSpPr>
          <p:cNvPr name="Group 25" id="25"/>
          <p:cNvGrpSpPr/>
          <p:nvPr/>
        </p:nvGrpSpPr>
        <p:grpSpPr>
          <a:xfrm rot="5400000">
            <a:off x="221221" y="7578682"/>
            <a:ext cx="3421973" cy="1695156"/>
            <a:chOff x="0" y="0"/>
            <a:chExt cx="653128" cy="323543"/>
          </a:xfrm>
        </p:grpSpPr>
        <p:sp>
          <p:nvSpPr>
            <p:cNvPr name="Freeform 26" id="26"/>
            <p:cNvSpPr/>
            <p:nvPr/>
          </p:nvSpPr>
          <p:spPr>
            <a:xfrm flipH="false" flipV="false" rot="0">
              <a:off x="0" y="0"/>
              <a:ext cx="653128" cy="323543"/>
            </a:xfrm>
            <a:custGeom>
              <a:avLst/>
              <a:gdLst/>
              <a:ahLst/>
              <a:cxnLst/>
              <a:rect r="r" b="b" t="t" l="l"/>
              <a:pathLst>
                <a:path h="323543" w="653128">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cap="sq">
              <a:solidFill>
                <a:srgbClr val="3EDAD8"/>
              </a:solidFill>
              <a:prstDash val="solid"/>
              <a:miter/>
            </a:ln>
          </p:spPr>
        </p:sp>
        <p:sp>
          <p:nvSpPr>
            <p:cNvPr name="TextBox 27" id="27"/>
            <p:cNvSpPr txBox="true"/>
            <p:nvPr/>
          </p:nvSpPr>
          <p:spPr>
            <a:xfrm>
              <a:off x="0" y="-57150"/>
              <a:ext cx="653128" cy="253693"/>
            </a:xfrm>
            <a:prstGeom prst="rect">
              <a:avLst/>
            </a:prstGeom>
          </p:spPr>
          <p:txBody>
            <a:bodyPr anchor="ctr" rtlCol="false" tIns="50800" lIns="50800" bIns="50800" rIns="50800"/>
            <a:lstStyle/>
            <a:p>
              <a:pPr algn="ctr">
                <a:lnSpc>
                  <a:spcPts val="3299"/>
                </a:lnSpc>
              </a:pPr>
            </a:p>
          </p:txBody>
        </p:sp>
      </p:grpSp>
      <p:grpSp>
        <p:nvGrpSpPr>
          <p:cNvPr name="Group 28" id="28"/>
          <p:cNvGrpSpPr/>
          <p:nvPr/>
        </p:nvGrpSpPr>
        <p:grpSpPr>
          <a:xfrm rot="0">
            <a:off x="2696210" y="6791473"/>
            <a:ext cx="1144780" cy="3266685"/>
            <a:chOff x="0" y="0"/>
            <a:chExt cx="301506" cy="860362"/>
          </a:xfrm>
        </p:grpSpPr>
        <p:sp>
          <p:nvSpPr>
            <p:cNvPr name="Freeform 29" id="29"/>
            <p:cNvSpPr/>
            <p:nvPr/>
          </p:nvSpPr>
          <p:spPr>
            <a:xfrm flipH="false" flipV="false" rot="0">
              <a:off x="0" y="0"/>
              <a:ext cx="301506" cy="860362"/>
            </a:xfrm>
            <a:custGeom>
              <a:avLst/>
              <a:gdLst/>
              <a:ahLst/>
              <a:cxnLst/>
              <a:rect r="r" b="b" t="t" l="l"/>
              <a:pathLst>
                <a:path h="860362" w="301506">
                  <a:moveTo>
                    <a:pt x="0" y="0"/>
                  </a:moveTo>
                  <a:lnTo>
                    <a:pt x="301506" y="0"/>
                  </a:lnTo>
                  <a:lnTo>
                    <a:pt x="301506" y="860362"/>
                  </a:lnTo>
                  <a:lnTo>
                    <a:pt x="0" y="860362"/>
                  </a:lnTo>
                  <a:close/>
                </a:path>
              </a:pathLst>
            </a:custGeom>
            <a:solidFill>
              <a:srgbClr val="FFFFFF"/>
            </a:solidFill>
          </p:spPr>
        </p:sp>
        <p:sp>
          <p:nvSpPr>
            <p:cNvPr name="TextBox 30" id="30"/>
            <p:cNvSpPr txBox="true"/>
            <p:nvPr/>
          </p:nvSpPr>
          <p:spPr>
            <a:xfrm>
              <a:off x="0" y="-57150"/>
              <a:ext cx="301506" cy="917512"/>
            </a:xfrm>
            <a:prstGeom prst="rect">
              <a:avLst/>
            </a:prstGeom>
          </p:spPr>
          <p:txBody>
            <a:bodyPr anchor="ctr" rtlCol="false" tIns="50800" lIns="50800" bIns="50800" rIns="50800"/>
            <a:lstStyle/>
            <a:p>
              <a:pPr algn="ctr">
                <a:lnSpc>
                  <a:spcPts val="3299"/>
                </a:lnSpc>
              </a:pPr>
            </a:p>
          </p:txBody>
        </p:sp>
      </p:grpSp>
      <p:sp>
        <p:nvSpPr>
          <p:cNvPr name="AutoShape 31" id="31"/>
          <p:cNvSpPr/>
          <p:nvPr/>
        </p:nvSpPr>
        <p:spPr>
          <a:xfrm>
            <a:off x="2767103" y="10099146"/>
            <a:ext cx="13080287" cy="0"/>
          </a:xfrm>
          <a:prstGeom prst="line">
            <a:avLst/>
          </a:prstGeom>
          <a:ln cap="flat" w="76200">
            <a:solidFill>
              <a:srgbClr val="12229D"/>
            </a:solidFill>
            <a:prstDash val="solid"/>
            <a:headEnd type="none" len="sm" w="sm"/>
            <a:tailEnd type="none" len="sm" w="sm"/>
          </a:ln>
        </p:spPr>
      </p:sp>
      <p:sp>
        <p:nvSpPr>
          <p:cNvPr name="AutoShape 32" id="32"/>
          <p:cNvSpPr/>
          <p:nvPr/>
        </p:nvSpPr>
        <p:spPr>
          <a:xfrm>
            <a:off x="2766974" y="6753373"/>
            <a:ext cx="12922291" cy="0"/>
          </a:xfrm>
          <a:prstGeom prst="line">
            <a:avLst/>
          </a:prstGeom>
          <a:ln cap="flat" w="76200">
            <a:solidFill>
              <a:srgbClr val="12229D"/>
            </a:solidFill>
            <a:prstDash val="solid"/>
            <a:headEnd type="none" len="sm" w="sm"/>
            <a:tailEnd type="none" len="sm" w="sm"/>
          </a:ln>
        </p:spPr>
      </p:sp>
      <p:sp>
        <p:nvSpPr>
          <p:cNvPr name="AutoShape 33" id="33"/>
          <p:cNvSpPr/>
          <p:nvPr/>
        </p:nvSpPr>
        <p:spPr>
          <a:xfrm>
            <a:off x="2686618" y="3407600"/>
            <a:ext cx="0" cy="830763"/>
          </a:xfrm>
          <a:prstGeom prst="line">
            <a:avLst/>
          </a:prstGeom>
          <a:ln cap="flat" w="76200">
            <a:solidFill>
              <a:srgbClr val="12229D"/>
            </a:solidFill>
            <a:prstDash val="solid"/>
            <a:headEnd type="none" len="sm" w="sm"/>
            <a:tailEnd type="oval" len="lg" w="lg"/>
          </a:ln>
        </p:spPr>
      </p:sp>
      <p:sp>
        <p:nvSpPr>
          <p:cNvPr name="AutoShape 34" id="34"/>
          <p:cNvSpPr/>
          <p:nvPr/>
        </p:nvSpPr>
        <p:spPr>
          <a:xfrm>
            <a:off x="6464590" y="3407600"/>
            <a:ext cx="0" cy="830763"/>
          </a:xfrm>
          <a:prstGeom prst="line">
            <a:avLst/>
          </a:prstGeom>
          <a:ln cap="flat" w="76200">
            <a:solidFill>
              <a:srgbClr val="12229D"/>
            </a:solidFill>
            <a:prstDash val="solid"/>
            <a:headEnd type="none" len="sm" w="sm"/>
            <a:tailEnd type="oval" len="lg" w="lg"/>
          </a:ln>
        </p:spPr>
      </p:sp>
      <p:sp>
        <p:nvSpPr>
          <p:cNvPr name="AutoShape 35" id="35"/>
          <p:cNvSpPr/>
          <p:nvPr/>
        </p:nvSpPr>
        <p:spPr>
          <a:xfrm>
            <a:off x="10271137" y="3407600"/>
            <a:ext cx="0" cy="830763"/>
          </a:xfrm>
          <a:prstGeom prst="line">
            <a:avLst/>
          </a:prstGeom>
          <a:ln cap="flat" w="76200">
            <a:solidFill>
              <a:srgbClr val="12229D"/>
            </a:solidFill>
            <a:prstDash val="solid"/>
            <a:headEnd type="none" len="sm" w="sm"/>
            <a:tailEnd type="oval" len="lg" w="lg"/>
          </a:ln>
        </p:spPr>
      </p:sp>
      <p:sp>
        <p:nvSpPr>
          <p:cNvPr name="AutoShape 36" id="36"/>
          <p:cNvSpPr/>
          <p:nvPr/>
        </p:nvSpPr>
        <p:spPr>
          <a:xfrm>
            <a:off x="14115784" y="3407600"/>
            <a:ext cx="0" cy="830763"/>
          </a:xfrm>
          <a:prstGeom prst="line">
            <a:avLst/>
          </a:prstGeom>
          <a:ln cap="flat" w="76200">
            <a:solidFill>
              <a:srgbClr val="12229D"/>
            </a:solidFill>
            <a:prstDash val="solid"/>
            <a:headEnd type="none" len="sm" w="sm"/>
            <a:tailEnd type="oval" len="lg" w="lg"/>
          </a:ln>
        </p:spPr>
      </p:sp>
      <p:sp>
        <p:nvSpPr>
          <p:cNvPr name="AutoShape 37" id="37"/>
          <p:cNvSpPr/>
          <p:nvPr/>
        </p:nvSpPr>
        <p:spPr>
          <a:xfrm>
            <a:off x="4850640" y="6753373"/>
            <a:ext cx="0" cy="830763"/>
          </a:xfrm>
          <a:prstGeom prst="line">
            <a:avLst/>
          </a:prstGeom>
          <a:ln cap="flat" w="76200">
            <a:solidFill>
              <a:srgbClr val="12229D"/>
            </a:solidFill>
            <a:prstDash val="solid"/>
            <a:headEnd type="none" len="sm" w="sm"/>
            <a:tailEnd type="oval" len="lg" w="lg"/>
          </a:ln>
        </p:spPr>
      </p:sp>
      <p:sp>
        <p:nvSpPr>
          <p:cNvPr name="AutoShape 38" id="38"/>
          <p:cNvSpPr/>
          <p:nvPr/>
        </p:nvSpPr>
        <p:spPr>
          <a:xfrm>
            <a:off x="9190337" y="6753373"/>
            <a:ext cx="0" cy="830763"/>
          </a:xfrm>
          <a:prstGeom prst="line">
            <a:avLst/>
          </a:prstGeom>
          <a:ln cap="flat" w="76200">
            <a:solidFill>
              <a:srgbClr val="12229D"/>
            </a:solidFill>
            <a:prstDash val="solid"/>
            <a:headEnd type="none" len="sm" w="sm"/>
            <a:tailEnd type="oval" len="lg" w="lg"/>
          </a:ln>
        </p:spPr>
      </p:sp>
      <p:sp>
        <p:nvSpPr>
          <p:cNvPr name="AutoShape 39" id="39"/>
          <p:cNvSpPr/>
          <p:nvPr/>
        </p:nvSpPr>
        <p:spPr>
          <a:xfrm>
            <a:off x="13530034" y="6753373"/>
            <a:ext cx="0" cy="830763"/>
          </a:xfrm>
          <a:prstGeom prst="line">
            <a:avLst/>
          </a:prstGeom>
          <a:ln cap="flat" w="76200">
            <a:solidFill>
              <a:srgbClr val="12229D"/>
            </a:solidFill>
            <a:prstDash val="solid"/>
            <a:headEnd type="none" len="sm" w="sm"/>
            <a:tailEnd type="oval" len="lg" w="lg"/>
          </a:ln>
        </p:spPr>
      </p:sp>
      <p:grpSp>
        <p:nvGrpSpPr>
          <p:cNvPr name="Group 40" id="40"/>
          <p:cNvGrpSpPr/>
          <p:nvPr/>
        </p:nvGrpSpPr>
        <p:grpSpPr>
          <a:xfrm rot="0">
            <a:off x="2367293" y="3906860"/>
            <a:ext cx="638651" cy="638651"/>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sp>
        <p:sp>
          <p:nvSpPr>
            <p:cNvPr name="TextBox 42" id="42"/>
            <p:cNvSpPr txBox="true"/>
            <p:nvPr/>
          </p:nvSpPr>
          <p:spPr>
            <a:xfrm>
              <a:off x="76200" y="19050"/>
              <a:ext cx="660400" cy="717550"/>
            </a:xfrm>
            <a:prstGeom prst="rect">
              <a:avLst/>
            </a:prstGeom>
          </p:spPr>
          <p:txBody>
            <a:bodyPr anchor="ctr" rtlCol="false" tIns="21933" lIns="21933" bIns="21933" rIns="21933"/>
            <a:lstStyle/>
            <a:p>
              <a:pPr algn="ctr">
                <a:lnSpc>
                  <a:spcPts val="3299"/>
                </a:lnSpc>
              </a:pPr>
            </a:p>
          </p:txBody>
        </p:sp>
      </p:grpSp>
      <p:grpSp>
        <p:nvGrpSpPr>
          <p:cNvPr name="Group 43" id="43"/>
          <p:cNvGrpSpPr/>
          <p:nvPr/>
        </p:nvGrpSpPr>
        <p:grpSpPr>
          <a:xfrm rot="0">
            <a:off x="6154117" y="3906860"/>
            <a:ext cx="620946" cy="620946"/>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sp>
        <p:sp>
          <p:nvSpPr>
            <p:cNvPr name="TextBox 45" id="45"/>
            <p:cNvSpPr txBox="true"/>
            <p:nvPr/>
          </p:nvSpPr>
          <p:spPr>
            <a:xfrm>
              <a:off x="76200" y="19050"/>
              <a:ext cx="660400" cy="717550"/>
            </a:xfrm>
            <a:prstGeom prst="rect">
              <a:avLst/>
            </a:prstGeom>
          </p:spPr>
          <p:txBody>
            <a:bodyPr anchor="ctr" rtlCol="false" tIns="21325" lIns="21325" bIns="21325" rIns="21325"/>
            <a:lstStyle/>
            <a:p>
              <a:pPr algn="ctr">
                <a:lnSpc>
                  <a:spcPts val="3299"/>
                </a:lnSpc>
              </a:pPr>
            </a:p>
          </p:txBody>
        </p:sp>
      </p:grpSp>
      <p:grpSp>
        <p:nvGrpSpPr>
          <p:cNvPr name="Group 46" id="46"/>
          <p:cNvGrpSpPr/>
          <p:nvPr/>
        </p:nvGrpSpPr>
        <p:grpSpPr>
          <a:xfrm rot="0">
            <a:off x="9960664" y="3906860"/>
            <a:ext cx="620946" cy="620946"/>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sp>
        <p:sp>
          <p:nvSpPr>
            <p:cNvPr name="TextBox 48" id="48"/>
            <p:cNvSpPr txBox="true"/>
            <p:nvPr/>
          </p:nvSpPr>
          <p:spPr>
            <a:xfrm>
              <a:off x="76200" y="19050"/>
              <a:ext cx="660400" cy="717550"/>
            </a:xfrm>
            <a:prstGeom prst="rect">
              <a:avLst/>
            </a:prstGeom>
          </p:spPr>
          <p:txBody>
            <a:bodyPr anchor="ctr" rtlCol="false" tIns="21325" lIns="21325" bIns="21325" rIns="21325"/>
            <a:lstStyle/>
            <a:p>
              <a:pPr algn="ctr">
                <a:lnSpc>
                  <a:spcPts val="3299"/>
                </a:lnSpc>
              </a:pPr>
            </a:p>
          </p:txBody>
        </p:sp>
      </p:grpSp>
      <p:sp>
        <p:nvSpPr>
          <p:cNvPr name="Freeform 49" id="49"/>
          <p:cNvSpPr/>
          <p:nvPr/>
        </p:nvSpPr>
        <p:spPr>
          <a:xfrm flipH="false" flipV="false" rot="0">
            <a:off x="10071408" y="4030998"/>
            <a:ext cx="399458" cy="399458"/>
          </a:xfrm>
          <a:custGeom>
            <a:avLst/>
            <a:gdLst/>
            <a:ahLst/>
            <a:cxnLst/>
            <a:rect r="r" b="b" t="t" l="l"/>
            <a:pathLst>
              <a:path h="399458" w="399458">
                <a:moveTo>
                  <a:pt x="0" y="0"/>
                </a:moveTo>
                <a:lnTo>
                  <a:pt x="399458" y="0"/>
                </a:lnTo>
                <a:lnTo>
                  <a:pt x="399458" y="399458"/>
                </a:lnTo>
                <a:lnTo>
                  <a:pt x="0" y="3994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50" id="50"/>
          <p:cNvGrpSpPr/>
          <p:nvPr/>
        </p:nvGrpSpPr>
        <p:grpSpPr>
          <a:xfrm rot="0">
            <a:off x="13762960" y="3889154"/>
            <a:ext cx="638651" cy="638651"/>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sp>
        <p:sp>
          <p:nvSpPr>
            <p:cNvPr name="TextBox 52" id="52"/>
            <p:cNvSpPr txBox="true"/>
            <p:nvPr/>
          </p:nvSpPr>
          <p:spPr>
            <a:xfrm>
              <a:off x="76200" y="19050"/>
              <a:ext cx="660400" cy="717550"/>
            </a:xfrm>
            <a:prstGeom prst="rect">
              <a:avLst/>
            </a:prstGeom>
          </p:spPr>
          <p:txBody>
            <a:bodyPr anchor="ctr" rtlCol="false" tIns="21933" lIns="21933" bIns="21933" rIns="21933"/>
            <a:lstStyle/>
            <a:p>
              <a:pPr algn="ctr">
                <a:lnSpc>
                  <a:spcPts val="3299"/>
                </a:lnSpc>
              </a:pPr>
            </a:p>
          </p:txBody>
        </p:sp>
      </p:grpSp>
      <p:sp>
        <p:nvSpPr>
          <p:cNvPr name="Freeform 53" id="53"/>
          <p:cNvSpPr/>
          <p:nvPr/>
        </p:nvSpPr>
        <p:spPr>
          <a:xfrm flipH="false" flipV="false" rot="0">
            <a:off x="13840179" y="3966373"/>
            <a:ext cx="484214" cy="484214"/>
          </a:xfrm>
          <a:custGeom>
            <a:avLst/>
            <a:gdLst/>
            <a:ahLst/>
            <a:cxnLst/>
            <a:rect r="r" b="b" t="t" l="l"/>
            <a:pathLst>
              <a:path h="484214" w="484214">
                <a:moveTo>
                  <a:pt x="0" y="0"/>
                </a:moveTo>
                <a:lnTo>
                  <a:pt x="484213" y="0"/>
                </a:lnTo>
                <a:lnTo>
                  <a:pt x="484213" y="484214"/>
                </a:lnTo>
                <a:lnTo>
                  <a:pt x="0" y="4842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4" id="54"/>
          <p:cNvSpPr/>
          <p:nvPr/>
        </p:nvSpPr>
        <p:spPr>
          <a:xfrm flipH="false" flipV="false" rot="0">
            <a:off x="6237524" y="4016717"/>
            <a:ext cx="454132" cy="418936"/>
          </a:xfrm>
          <a:custGeom>
            <a:avLst/>
            <a:gdLst/>
            <a:ahLst/>
            <a:cxnLst/>
            <a:rect r="r" b="b" t="t" l="l"/>
            <a:pathLst>
              <a:path h="418936" w="454132">
                <a:moveTo>
                  <a:pt x="0" y="0"/>
                </a:moveTo>
                <a:lnTo>
                  <a:pt x="454132" y="0"/>
                </a:lnTo>
                <a:lnTo>
                  <a:pt x="454132" y="418937"/>
                </a:lnTo>
                <a:lnTo>
                  <a:pt x="0" y="4189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55" id="55"/>
          <p:cNvSpPr/>
          <p:nvPr/>
        </p:nvSpPr>
        <p:spPr>
          <a:xfrm flipH="false" flipV="false" rot="0">
            <a:off x="2440523" y="3992088"/>
            <a:ext cx="492190" cy="468196"/>
          </a:xfrm>
          <a:custGeom>
            <a:avLst/>
            <a:gdLst/>
            <a:ahLst/>
            <a:cxnLst/>
            <a:rect r="r" b="b" t="t" l="l"/>
            <a:pathLst>
              <a:path h="468196" w="492190">
                <a:moveTo>
                  <a:pt x="0" y="0"/>
                </a:moveTo>
                <a:lnTo>
                  <a:pt x="492190" y="0"/>
                </a:lnTo>
                <a:lnTo>
                  <a:pt x="492190" y="468195"/>
                </a:lnTo>
                <a:lnTo>
                  <a:pt x="0" y="4681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grpSp>
        <p:nvGrpSpPr>
          <p:cNvPr name="Group 56" id="56"/>
          <p:cNvGrpSpPr/>
          <p:nvPr/>
        </p:nvGrpSpPr>
        <p:grpSpPr>
          <a:xfrm rot="0">
            <a:off x="4542536" y="7119430"/>
            <a:ext cx="620946" cy="620946"/>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sp>
        <p:sp>
          <p:nvSpPr>
            <p:cNvPr name="TextBox 58" id="58"/>
            <p:cNvSpPr txBox="true"/>
            <p:nvPr/>
          </p:nvSpPr>
          <p:spPr>
            <a:xfrm>
              <a:off x="76200" y="19050"/>
              <a:ext cx="660400" cy="717550"/>
            </a:xfrm>
            <a:prstGeom prst="rect">
              <a:avLst/>
            </a:prstGeom>
          </p:spPr>
          <p:txBody>
            <a:bodyPr anchor="ctr" rtlCol="false" tIns="21325" lIns="21325" bIns="21325" rIns="21325"/>
            <a:lstStyle/>
            <a:p>
              <a:pPr algn="ctr">
                <a:lnSpc>
                  <a:spcPts val="3299"/>
                </a:lnSpc>
              </a:pPr>
            </a:p>
          </p:txBody>
        </p:sp>
      </p:grpSp>
      <p:sp>
        <p:nvSpPr>
          <p:cNvPr name="Freeform 59" id="59"/>
          <p:cNvSpPr/>
          <p:nvPr/>
        </p:nvSpPr>
        <p:spPr>
          <a:xfrm flipH="false" flipV="false" rot="0">
            <a:off x="4616751" y="7183094"/>
            <a:ext cx="448729" cy="447607"/>
          </a:xfrm>
          <a:custGeom>
            <a:avLst/>
            <a:gdLst/>
            <a:ahLst/>
            <a:cxnLst/>
            <a:rect r="r" b="b" t="t" l="l"/>
            <a:pathLst>
              <a:path h="447607" w="448729">
                <a:moveTo>
                  <a:pt x="0" y="0"/>
                </a:moveTo>
                <a:lnTo>
                  <a:pt x="448729" y="0"/>
                </a:lnTo>
                <a:lnTo>
                  <a:pt x="448729" y="447607"/>
                </a:lnTo>
                <a:lnTo>
                  <a:pt x="0" y="4476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grpSp>
        <p:nvGrpSpPr>
          <p:cNvPr name="Group 60" id="60"/>
          <p:cNvGrpSpPr/>
          <p:nvPr/>
        </p:nvGrpSpPr>
        <p:grpSpPr>
          <a:xfrm rot="0">
            <a:off x="8888577" y="7160239"/>
            <a:ext cx="620946" cy="620946"/>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sp>
        <p:sp>
          <p:nvSpPr>
            <p:cNvPr name="TextBox 62" id="62"/>
            <p:cNvSpPr txBox="true"/>
            <p:nvPr/>
          </p:nvSpPr>
          <p:spPr>
            <a:xfrm>
              <a:off x="76200" y="19050"/>
              <a:ext cx="660400" cy="717550"/>
            </a:xfrm>
            <a:prstGeom prst="rect">
              <a:avLst/>
            </a:prstGeom>
          </p:spPr>
          <p:txBody>
            <a:bodyPr anchor="ctr" rtlCol="false" tIns="21325" lIns="21325" bIns="21325" rIns="21325"/>
            <a:lstStyle/>
            <a:p>
              <a:pPr algn="ctr">
                <a:lnSpc>
                  <a:spcPts val="3299"/>
                </a:lnSpc>
              </a:pPr>
            </a:p>
          </p:txBody>
        </p:sp>
      </p:grpSp>
      <p:sp>
        <p:nvSpPr>
          <p:cNvPr name="Freeform 63" id="63"/>
          <p:cNvSpPr/>
          <p:nvPr/>
        </p:nvSpPr>
        <p:spPr>
          <a:xfrm flipH="false" flipV="false" rot="0">
            <a:off x="8983827" y="7239036"/>
            <a:ext cx="432654" cy="463351"/>
          </a:xfrm>
          <a:custGeom>
            <a:avLst/>
            <a:gdLst/>
            <a:ahLst/>
            <a:cxnLst/>
            <a:rect r="r" b="b" t="t" l="l"/>
            <a:pathLst>
              <a:path h="463351" w="432654">
                <a:moveTo>
                  <a:pt x="0" y="0"/>
                </a:moveTo>
                <a:lnTo>
                  <a:pt x="432654" y="0"/>
                </a:lnTo>
                <a:lnTo>
                  <a:pt x="432654" y="463351"/>
                </a:lnTo>
                <a:lnTo>
                  <a:pt x="0" y="46335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64" id="64"/>
          <p:cNvSpPr txBox="true"/>
          <p:nvPr/>
        </p:nvSpPr>
        <p:spPr>
          <a:xfrm rot="0">
            <a:off x="627886" y="313706"/>
            <a:ext cx="2501048" cy="372745"/>
          </a:xfrm>
          <a:prstGeom prst="rect">
            <a:avLst/>
          </a:prstGeom>
        </p:spPr>
        <p:txBody>
          <a:bodyPr anchor="t" rtlCol="false" tIns="0" lIns="0" bIns="0" rIns="0">
            <a:spAutoFit/>
          </a:bodyPr>
          <a:lstStyle/>
          <a:p>
            <a:pPr algn="l">
              <a:lnSpc>
                <a:spcPts val="3079"/>
              </a:lnSpc>
            </a:pPr>
            <a:r>
              <a:rPr lang="en-US" sz="2199">
                <a:solidFill>
                  <a:srgbClr val="F4F6FC"/>
                </a:solidFill>
                <a:latin typeface="Montserrat Bold"/>
                <a:ea typeface="Montserrat Bold"/>
                <a:cs typeface="Montserrat Bold"/>
                <a:sym typeface="Montserrat Bold"/>
              </a:rPr>
              <a:t>NLP pipeline</a:t>
            </a:r>
          </a:p>
        </p:txBody>
      </p:sp>
      <p:grpSp>
        <p:nvGrpSpPr>
          <p:cNvPr name="Group 65" id="65"/>
          <p:cNvGrpSpPr/>
          <p:nvPr/>
        </p:nvGrpSpPr>
        <p:grpSpPr>
          <a:xfrm rot="0">
            <a:off x="1075037" y="4545511"/>
            <a:ext cx="3146962" cy="1378585"/>
            <a:chOff x="0" y="0"/>
            <a:chExt cx="4195949" cy="1838113"/>
          </a:xfrm>
        </p:grpSpPr>
        <p:sp>
          <p:nvSpPr>
            <p:cNvPr name="TextBox 66" id="66"/>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050A30"/>
                  </a:solidFill>
                  <a:latin typeface="Aileron"/>
                  <a:ea typeface="Aileron"/>
                  <a:cs typeface="Aileron"/>
                  <a:sym typeface="Aileron"/>
                </a:rPr>
                <a:t>1</a:t>
              </a:r>
            </a:p>
          </p:txBody>
        </p:sp>
        <p:sp>
          <p:nvSpPr>
            <p:cNvPr name="TextBox 67" id="67"/>
            <p:cNvSpPr txBox="true"/>
            <p:nvPr/>
          </p:nvSpPr>
          <p:spPr>
            <a:xfrm rot="0">
              <a:off x="0" y="800523"/>
              <a:ext cx="4195949" cy="1037590"/>
            </a:xfrm>
            <a:prstGeom prst="rect">
              <a:avLst/>
            </a:prstGeom>
          </p:spPr>
          <p:txBody>
            <a:bodyPr anchor="t" rtlCol="false" tIns="0" lIns="0" bIns="0" rIns="0">
              <a:spAutoFit/>
            </a:bodyPr>
            <a:lstStyle/>
            <a:p>
              <a:pPr algn="ctr">
                <a:lnSpc>
                  <a:spcPts val="3299"/>
                </a:lnSpc>
              </a:pPr>
              <a:r>
                <a:rPr lang="en-US" sz="2199" spc="65">
                  <a:solidFill>
                    <a:srgbClr val="050A30"/>
                  </a:solidFill>
                  <a:latin typeface="Aileron"/>
                  <a:ea typeface="Aileron"/>
                  <a:cs typeface="Aileron"/>
                  <a:sym typeface="Aileron"/>
                </a:rPr>
                <a:t>Data Acquisition and Cleaning</a:t>
              </a:r>
            </a:p>
          </p:txBody>
        </p:sp>
      </p:grpSp>
      <p:grpSp>
        <p:nvGrpSpPr>
          <p:cNvPr name="Group 68" id="68"/>
          <p:cNvGrpSpPr/>
          <p:nvPr/>
        </p:nvGrpSpPr>
        <p:grpSpPr>
          <a:xfrm rot="0">
            <a:off x="4853009" y="4545511"/>
            <a:ext cx="3146962" cy="969010"/>
            <a:chOff x="0" y="0"/>
            <a:chExt cx="4195949" cy="1292013"/>
          </a:xfrm>
        </p:grpSpPr>
        <p:sp>
          <p:nvSpPr>
            <p:cNvPr name="TextBox 69" id="69"/>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050A30"/>
                  </a:solidFill>
                  <a:latin typeface="Aileron"/>
                  <a:ea typeface="Aileron"/>
                  <a:cs typeface="Aileron"/>
                  <a:sym typeface="Aileron"/>
                </a:rPr>
                <a:t>2</a:t>
              </a:r>
            </a:p>
          </p:txBody>
        </p:sp>
        <p:sp>
          <p:nvSpPr>
            <p:cNvPr name="TextBox 70" id="70"/>
            <p:cNvSpPr txBox="true"/>
            <p:nvPr/>
          </p:nvSpPr>
          <p:spPr>
            <a:xfrm rot="0">
              <a:off x="0" y="800523"/>
              <a:ext cx="4195949" cy="491490"/>
            </a:xfrm>
            <a:prstGeom prst="rect">
              <a:avLst/>
            </a:prstGeom>
          </p:spPr>
          <p:txBody>
            <a:bodyPr anchor="t" rtlCol="false" tIns="0" lIns="0" bIns="0" rIns="0">
              <a:spAutoFit/>
            </a:bodyPr>
            <a:lstStyle/>
            <a:p>
              <a:pPr algn="ctr">
                <a:lnSpc>
                  <a:spcPts val="3299"/>
                </a:lnSpc>
              </a:pPr>
              <a:r>
                <a:rPr lang="en-US" sz="2199" spc="65">
                  <a:solidFill>
                    <a:srgbClr val="050A30"/>
                  </a:solidFill>
                  <a:latin typeface="Aileron"/>
                  <a:ea typeface="Aileron"/>
                  <a:cs typeface="Aileron"/>
                  <a:sym typeface="Aileron"/>
                </a:rPr>
                <a:t>Preprocessing</a:t>
              </a:r>
            </a:p>
          </p:txBody>
        </p:sp>
      </p:grpSp>
      <p:grpSp>
        <p:nvGrpSpPr>
          <p:cNvPr name="Group 71" id="71"/>
          <p:cNvGrpSpPr/>
          <p:nvPr/>
        </p:nvGrpSpPr>
        <p:grpSpPr>
          <a:xfrm rot="0">
            <a:off x="8630981" y="4545511"/>
            <a:ext cx="3570088" cy="969010"/>
            <a:chOff x="0" y="0"/>
            <a:chExt cx="4760118" cy="1292013"/>
          </a:xfrm>
        </p:grpSpPr>
        <p:sp>
          <p:nvSpPr>
            <p:cNvPr name="TextBox 72" id="72"/>
            <p:cNvSpPr txBox="true"/>
            <p:nvPr/>
          </p:nvSpPr>
          <p:spPr>
            <a:xfrm rot="0">
              <a:off x="0" y="-28575"/>
              <a:ext cx="4760118" cy="672888"/>
            </a:xfrm>
            <a:prstGeom prst="rect">
              <a:avLst/>
            </a:prstGeom>
          </p:spPr>
          <p:txBody>
            <a:bodyPr anchor="t" rtlCol="false" tIns="0" lIns="0" bIns="0" rIns="0">
              <a:spAutoFit/>
            </a:bodyPr>
            <a:lstStyle/>
            <a:p>
              <a:pPr algn="ctr">
                <a:lnSpc>
                  <a:spcPts val="4160"/>
                </a:lnSpc>
              </a:pPr>
              <a:r>
                <a:rPr lang="en-US" sz="3200" spc="160">
                  <a:solidFill>
                    <a:srgbClr val="050A30"/>
                  </a:solidFill>
                  <a:latin typeface="Aileron"/>
                  <a:ea typeface="Aileron"/>
                  <a:cs typeface="Aileron"/>
                  <a:sym typeface="Aileron"/>
                </a:rPr>
                <a:t>3</a:t>
              </a:r>
            </a:p>
          </p:txBody>
        </p:sp>
        <p:sp>
          <p:nvSpPr>
            <p:cNvPr name="TextBox 73" id="73"/>
            <p:cNvSpPr txBox="true"/>
            <p:nvPr/>
          </p:nvSpPr>
          <p:spPr>
            <a:xfrm rot="0">
              <a:off x="0" y="800523"/>
              <a:ext cx="4760118" cy="491490"/>
            </a:xfrm>
            <a:prstGeom prst="rect">
              <a:avLst/>
            </a:prstGeom>
          </p:spPr>
          <p:txBody>
            <a:bodyPr anchor="t" rtlCol="false" tIns="0" lIns="0" bIns="0" rIns="0">
              <a:spAutoFit/>
            </a:bodyPr>
            <a:lstStyle/>
            <a:p>
              <a:pPr algn="ctr">
                <a:lnSpc>
                  <a:spcPts val="3299"/>
                </a:lnSpc>
              </a:pPr>
              <a:r>
                <a:rPr lang="en-US" sz="2199" spc="65">
                  <a:solidFill>
                    <a:srgbClr val="050A30"/>
                  </a:solidFill>
                  <a:latin typeface="Aileron"/>
                  <a:ea typeface="Aileron"/>
                  <a:cs typeface="Aileron"/>
                  <a:sym typeface="Aileron"/>
                </a:rPr>
                <a:t>Feature Engineering</a:t>
              </a:r>
            </a:p>
          </p:txBody>
        </p:sp>
      </p:grpSp>
      <p:grpSp>
        <p:nvGrpSpPr>
          <p:cNvPr name="Group 74" id="74"/>
          <p:cNvGrpSpPr/>
          <p:nvPr/>
        </p:nvGrpSpPr>
        <p:grpSpPr>
          <a:xfrm rot="0">
            <a:off x="12542303" y="4545511"/>
            <a:ext cx="3146962" cy="969010"/>
            <a:chOff x="0" y="0"/>
            <a:chExt cx="4195949" cy="1292013"/>
          </a:xfrm>
        </p:grpSpPr>
        <p:sp>
          <p:nvSpPr>
            <p:cNvPr name="TextBox 75" id="75"/>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050A30"/>
                  </a:solidFill>
                  <a:latin typeface="Aileron"/>
                  <a:ea typeface="Aileron"/>
                  <a:cs typeface="Aileron"/>
                  <a:sym typeface="Aileron"/>
                </a:rPr>
                <a:t>4</a:t>
              </a:r>
            </a:p>
          </p:txBody>
        </p:sp>
        <p:sp>
          <p:nvSpPr>
            <p:cNvPr name="TextBox 76" id="76"/>
            <p:cNvSpPr txBox="true"/>
            <p:nvPr/>
          </p:nvSpPr>
          <p:spPr>
            <a:xfrm rot="0">
              <a:off x="0" y="800523"/>
              <a:ext cx="4195949" cy="491490"/>
            </a:xfrm>
            <a:prstGeom prst="rect">
              <a:avLst/>
            </a:prstGeom>
          </p:spPr>
          <p:txBody>
            <a:bodyPr anchor="t" rtlCol="false" tIns="0" lIns="0" bIns="0" rIns="0">
              <a:spAutoFit/>
            </a:bodyPr>
            <a:lstStyle/>
            <a:p>
              <a:pPr algn="ctr">
                <a:lnSpc>
                  <a:spcPts val="3299"/>
                </a:lnSpc>
              </a:pPr>
              <a:r>
                <a:rPr lang="en-US" sz="2199" spc="65">
                  <a:solidFill>
                    <a:srgbClr val="050A30"/>
                  </a:solidFill>
                  <a:latin typeface="Aileron"/>
                  <a:ea typeface="Aileron"/>
                  <a:cs typeface="Aileron"/>
                  <a:sym typeface="Aileron"/>
                </a:rPr>
                <a:t>Model Training</a:t>
              </a:r>
            </a:p>
          </p:txBody>
        </p:sp>
      </p:grpSp>
      <p:grpSp>
        <p:nvGrpSpPr>
          <p:cNvPr name="Group 77" id="77"/>
          <p:cNvGrpSpPr/>
          <p:nvPr/>
        </p:nvGrpSpPr>
        <p:grpSpPr>
          <a:xfrm rot="0">
            <a:off x="3277159" y="8022321"/>
            <a:ext cx="3146962" cy="948055"/>
            <a:chOff x="0" y="0"/>
            <a:chExt cx="4195949" cy="1264073"/>
          </a:xfrm>
        </p:grpSpPr>
        <p:sp>
          <p:nvSpPr>
            <p:cNvPr name="TextBox 78" id="78"/>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050A30"/>
                  </a:solidFill>
                  <a:latin typeface="Aileron"/>
                  <a:ea typeface="Aileron"/>
                  <a:cs typeface="Aileron"/>
                  <a:sym typeface="Aileron"/>
                </a:rPr>
                <a:t>5</a:t>
              </a:r>
            </a:p>
          </p:txBody>
        </p:sp>
        <p:sp>
          <p:nvSpPr>
            <p:cNvPr name="TextBox 79" id="79"/>
            <p:cNvSpPr txBox="true"/>
            <p:nvPr/>
          </p:nvSpPr>
          <p:spPr>
            <a:xfrm rot="0">
              <a:off x="0" y="790998"/>
              <a:ext cx="4195949" cy="473075"/>
            </a:xfrm>
            <a:prstGeom prst="rect">
              <a:avLst/>
            </a:prstGeom>
          </p:spPr>
          <p:txBody>
            <a:bodyPr anchor="t" rtlCol="false" tIns="0" lIns="0" bIns="0" rIns="0">
              <a:spAutoFit/>
            </a:bodyPr>
            <a:lstStyle/>
            <a:p>
              <a:pPr algn="ctr">
                <a:lnSpc>
                  <a:spcPts val="3000"/>
                </a:lnSpc>
              </a:pPr>
              <a:r>
                <a:rPr lang="en-US" sz="2000" spc="60">
                  <a:solidFill>
                    <a:srgbClr val="050A30"/>
                  </a:solidFill>
                  <a:latin typeface="Aileron"/>
                  <a:ea typeface="Aileron"/>
                  <a:cs typeface="Aileron"/>
                  <a:sym typeface="Aileron"/>
                </a:rPr>
                <a:t>Model Evaluation</a:t>
              </a:r>
            </a:p>
          </p:txBody>
        </p:sp>
      </p:grpSp>
      <p:grpSp>
        <p:nvGrpSpPr>
          <p:cNvPr name="Group 80" id="80"/>
          <p:cNvGrpSpPr/>
          <p:nvPr/>
        </p:nvGrpSpPr>
        <p:grpSpPr>
          <a:xfrm rot="0">
            <a:off x="7616856" y="8022321"/>
            <a:ext cx="3146962" cy="1329055"/>
            <a:chOff x="0" y="0"/>
            <a:chExt cx="4195949" cy="1772073"/>
          </a:xfrm>
        </p:grpSpPr>
        <p:sp>
          <p:nvSpPr>
            <p:cNvPr name="TextBox 81" id="81"/>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050A30"/>
                  </a:solidFill>
                  <a:latin typeface="Aileron"/>
                  <a:ea typeface="Aileron"/>
                  <a:cs typeface="Aileron"/>
                  <a:sym typeface="Aileron"/>
                </a:rPr>
                <a:t>6</a:t>
              </a:r>
            </a:p>
          </p:txBody>
        </p:sp>
        <p:sp>
          <p:nvSpPr>
            <p:cNvPr name="TextBox 82" id="82"/>
            <p:cNvSpPr txBox="true"/>
            <p:nvPr/>
          </p:nvSpPr>
          <p:spPr>
            <a:xfrm rot="0">
              <a:off x="0" y="790998"/>
              <a:ext cx="4195949" cy="981075"/>
            </a:xfrm>
            <a:prstGeom prst="rect">
              <a:avLst/>
            </a:prstGeom>
          </p:spPr>
          <p:txBody>
            <a:bodyPr anchor="t" rtlCol="false" tIns="0" lIns="0" bIns="0" rIns="0">
              <a:spAutoFit/>
            </a:bodyPr>
            <a:lstStyle/>
            <a:p>
              <a:pPr algn="ctr">
                <a:lnSpc>
                  <a:spcPts val="3000"/>
                </a:lnSpc>
              </a:pPr>
              <a:r>
                <a:rPr lang="en-US" sz="2000" spc="60">
                  <a:solidFill>
                    <a:srgbClr val="050A30"/>
                  </a:solidFill>
                  <a:latin typeface="Aileron"/>
                  <a:ea typeface="Aileron"/>
                  <a:cs typeface="Aileron"/>
                  <a:sym typeface="Aileron"/>
                </a:rPr>
                <a:t>Deployment with Streamlit</a:t>
              </a:r>
            </a:p>
          </p:txBody>
        </p:sp>
      </p:grpSp>
      <p:grpSp>
        <p:nvGrpSpPr>
          <p:cNvPr name="Group 83" id="83"/>
          <p:cNvGrpSpPr/>
          <p:nvPr/>
        </p:nvGrpSpPr>
        <p:grpSpPr>
          <a:xfrm rot="0">
            <a:off x="11956553" y="8022321"/>
            <a:ext cx="3146962" cy="948055"/>
            <a:chOff x="0" y="0"/>
            <a:chExt cx="4195949" cy="1264073"/>
          </a:xfrm>
        </p:grpSpPr>
        <p:sp>
          <p:nvSpPr>
            <p:cNvPr name="TextBox 84" id="84"/>
            <p:cNvSpPr txBox="true"/>
            <p:nvPr/>
          </p:nvSpPr>
          <p:spPr>
            <a:xfrm rot="0">
              <a:off x="0" y="-28575"/>
              <a:ext cx="4195949" cy="672888"/>
            </a:xfrm>
            <a:prstGeom prst="rect">
              <a:avLst/>
            </a:prstGeom>
          </p:spPr>
          <p:txBody>
            <a:bodyPr anchor="t" rtlCol="false" tIns="0" lIns="0" bIns="0" rIns="0">
              <a:spAutoFit/>
            </a:bodyPr>
            <a:lstStyle/>
            <a:p>
              <a:pPr algn="ctr">
                <a:lnSpc>
                  <a:spcPts val="4160"/>
                </a:lnSpc>
              </a:pPr>
              <a:r>
                <a:rPr lang="en-US" sz="3200" spc="160">
                  <a:solidFill>
                    <a:srgbClr val="050A30"/>
                  </a:solidFill>
                  <a:latin typeface="Aileron"/>
                  <a:ea typeface="Aileron"/>
                  <a:cs typeface="Aileron"/>
                  <a:sym typeface="Aileron"/>
                </a:rPr>
                <a:t>7</a:t>
              </a:r>
            </a:p>
          </p:txBody>
        </p:sp>
        <p:sp>
          <p:nvSpPr>
            <p:cNvPr name="TextBox 85" id="85"/>
            <p:cNvSpPr txBox="true"/>
            <p:nvPr/>
          </p:nvSpPr>
          <p:spPr>
            <a:xfrm rot="0">
              <a:off x="0" y="790998"/>
              <a:ext cx="4195949" cy="473075"/>
            </a:xfrm>
            <a:prstGeom prst="rect">
              <a:avLst/>
            </a:prstGeom>
          </p:spPr>
          <p:txBody>
            <a:bodyPr anchor="t" rtlCol="false" tIns="0" lIns="0" bIns="0" rIns="0">
              <a:spAutoFit/>
            </a:bodyPr>
            <a:lstStyle/>
            <a:p>
              <a:pPr algn="ctr">
                <a:lnSpc>
                  <a:spcPts val="3000"/>
                </a:lnSpc>
              </a:pPr>
              <a:r>
                <a:rPr lang="en-US" sz="2000" spc="60">
                  <a:solidFill>
                    <a:srgbClr val="050A30"/>
                  </a:solidFill>
                  <a:latin typeface="Aileron"/>
                  <a:ea typeface="Aileron"/>
                  <a:cs typeface="Aileron"/>
                  <a:sym typeface="Aileron"/>
                </a:rPr>
                <a:t>Monitoring </a:t>
              </a:r>
            </a:p>
          </p:txBody>
        </p:sp>
      </p:grpSp>
      <p:sp>
        <p:nvSpPr>
          <p:cNvPr name="TextBox 86" id="86"/>
          <p:cNvSpPr txBox="true"/>
          <p:nvPr/>
        </p:nvSpPr>
        <p:spPr>
          <a:xfrm rot="0">
            <a:off x="618996" y="957545"/>
            <a:ext cx="3727193" cy="1061085"/>
          </a:xfrm>
          <a:prstGeom prst="rect">
            <a:avLst/>
          </a:prstGeom>
        </p:spPr>
        <p:txBody>
          <a:bodyPr anchor="t" rtlCol="false" tIns="0" lIns="0" bIns="0" rIns="0">
            <a:spAutoFit/>
          </a:bodyPr>
          <a:lstStyle/>
          <a:p>
            <a:pPr algn="l">
              <a:lnSpc>
                <a:spcPts val="2100"/>
              </a:lnSpc>
            </a:pPr>
            <a:r>
              <a:rPr lang="en-US" sz="1400">
                <a:solidFill>
                  <a:srgbClr val="050A30"/>
                </a:solidFill>
                <a:latin typeface="Inter"/>
                <a:ea typeface="Inter"/>
                <a:cs typeface="Inter"/>
                <a:sym typeface="Inter"/>
              </a:rPr>
              <a:t>This dataset is obtained from Kaggle.</a:t>
            </a:r>
          </a:p>
          <a:p>
            <a:pPr algn="l">
              <a:lnSpc>
                <a:spcPts val="2100"/>
              </a:lnSpc>
            </a:pPr>
            <a:r>
              <a:rPr lang="en-US" sz="1400">
                <a:solidFill>
                  <a:srgbClr val="050A30"/>
                </a:solidFill>
                <a:latin typeface="Inter"/>
                <a:ea typeface="Inter"/>
                <a:cs typeface="Inter"/>
                <a:sym typeface="Inter"/>
              </a:rPr>
              <a:t>https://www.kaggle.com/datasets/sridharstreaks/insurance-data-for-machine-learning/data </a:t>
            </a:r>
          </a:p>
        </p:txBody>
      </p:sp>
      <p:sp>
        <p:nvSpPr>
          <p:cNvPr name="TextBox 87" id="87"/>
          <p:cNvSpPr txBox="true"/>
          <p:nvPr/>
        </p:nvSpPr>
        <p:spPr>
          <a:xfrm rot="0">
            <a:off x="627886" y="2139710"/>
            <a:ext cx="3478813" cy="1061085"/>
          </a:xfrm>
          <a:prstGeom prst="rect">
            <a:avLst/>
          </a:prstGeom>
        </p:spPr>
        <p:txBody>
          <a:bodyPr anchor="t" rtlCol="false" tIns="0" lIns="0" bIns="0" rIns="0">
            <a:spAutoFit/>
          </a:bodyPr>
          <a:lstStyle/>
          <a:p>
            <a:pPr algn="l">
              <a:lnSpc>
                <a:spcPts val="2100"/>
              </a:lnSpc>
            </a:pPr>
            <a:r>
              <a:rPr lang="en-US" sz="1400">
                <a:solidFill>
                  <a:srgbClr val="050A30"/>
                </a:solidFill>
                <a:latin typeface="Inter"/>
                <a:ea typeface="Inter"/>
                <a:cs typeface="Inter"/>
                <a:sym typeface="Inter"/>
              </a:rPr>
              <a:t>Data cleaning included inspecting for missing values and filling them, renaming columns for clarity, and ensuring that the data types are appropriate.</a:t>
            </a:r>
          </a:p>
        </p:txBody>
      </p:sp>
      <p:sp>
        <p:nvSpPr>
          <p:cNvPr name="TextBox 88" id="88"/>
          <p:cNvSpPr txBox="true"/>
          <p:nvPr/>
        </p:nvSpPr>
        <p:spPr>
          <a:xfrm rot="0">
            <a:off x="5029589" y="1096835"/>
            <a:ext cx="3490948" cy="1861185"/>
          </a:xfrm>
          <a:prstGeom prst="rect">
            <a:avLst/>
          </a:prstGeom>
        </p:spPr>
        <p:txBody>
          <a:bodyPr anchor="t" rtlCol="false" tIns="0" lIns="0" bIns="0" rIns="0">
            <a:spAutoFit/>
          </a:bodyPr>
          <a:lstStyle/>
          <a:p>
            <a:pPr algn="l" marL="302261" indent="-151130" lvl="1">
              <a:lnSpc>
                <a:spcPts val="2100"/>
              </a:lnSpc>
              <a:buFont typeface="Arial"/>
              <a:buChar char="•"/>
            </a:pPr>
            <a:r>
              <a:rPr lang="en-US" sz="1400">
                <a:solidFill>
                  <a:srgbClr val="050A30"/>
                </a:solidFill>
                <a:latin typeface="Inter Bold"/>
                <a:ea typeface="Inter Bold"/>
                <a:cs typeface="Inter Bold"/>
                <a:sym typeface="Inter Bold"/>
              </a:rPr>
              <a:t>Normalization: </a:t>
            </a:r>
            <a:r>
              <a:rPr lang="en-US" sz="1400">
                <a:solidFill>
                  <a:srgbClr val="050A30"/>
                </a:solidFill>
                <a:latin typeface="Inter"/>
                <a:ea typeface="Inter"/>
                <a:cs typeface="Inter"/>
                <a:sym typeface="Inter"/>
              </a:rPr>
              <a:t>Using a standard scaler to reduce numerical features to a similar size.</a:t>
            </a:r>
          </a:p>
          <a:p>
            <a:pPr algn="l" marL="302261" indent="-151130" lvl="1">
              <a:lnSpc>
                <a:spcPts val="2100"/>
              </a:lnSpc>
              <a:buFont typeface="Arial"/>
              <a:buChar char="•"/>
            </a:pPr>
            <a:r>
              <a:rPr lang="en-US" sz="1400">
                <a:solidFill>
                  <a:srgbClr val="050A30"/>
                </a:solidFill>
                <a:latin typeface="Inter Bold"/>
                <a:ea typeface="Inter Bold"/>
                <a:cs typeface="Inter Bold"/>
                <a:sym typeface="Inter Bold"/>
              </a:rPr>
              <a:t>Categorical Encoding: </a:t>
            </a:r>
            <a:r>
              <a:rPr lang="en-US" sz="1400">
                <a:solidFill>
                  <a:srgbClr val="050A30"/>
                </a:solidFill>
                <a:latin typeface="Inter"/>
                <a:ea typeface="Inter"/>
                <a:cs typeface="Inter"/>
                <a:sym typeface="Inter"/>
              </a:rPr>
              <a:t>Encoding categorical features using label encoding or one-hot encoding.</a:t>
            </a:r>
          </a:p>
          <a:p>
            <a:pPr algn="l">
              <a:lnSpc>
                <a:spcPts val="2100"/>
              </a:lnSpc>
            </a:pPr>
          </a:p>
        </p:txBody>
      </p:sp>
      <p:sp>
        <p:nvSpPr>
          <p:cNvPr name="TextBox 89" id="89"/>
          <p:cNvSpPr txBox="true"/>
          <p:nvPr/>
        </p:nvSpPr>
        <p:spPr>
          <a:xfrm rot="0">
            <a:off x="8842470" y="1022540"/>
            <a:ext cx="3842697" cy="1861185"/>
          </a:xfrm>
          <a:prstGeom prst="rect">
            <a:avLst/>
          </a:prstGeom>
        </p:spPr>
        <p:txBody>
          <a:bodyPr anchor="t" rtlCol="false" tIns="0" lIns="0" bIns="0" rIns="0">
            <a:spAutoFit/>
          </a:bodyPr>
          <a:lstStyle/>
          <a:p>
            <a:pPr algn="l" marL="302261" indent="-151130" lvl="1">
              <a:lnSpc>
                <a:spcPts val="2100"/>
              </a:lnSpc>
              <a:buFont typeface="Arial"/>
              <a:buChar char="•"/>
            </a:pPr>
            <a:r>
              <a:rPr lang="en-US" sz="1400">
                <a:solidFill>
                  <a:srgbClr val="050A30"/>
                </a:solidFill>
                <a:latin typeface="Inter Bold"/>
                <a:ea typeface="Inter Bold"/>
                <a:cs typeface="Inter Bold"/>
                <a:sym typeface="Inter Bold"/>
              </a:rPr>
              <a:t>Feature Selection: </a:t>
            </a:r>
            <a:r>
              <a:rPr lang="en-US" sz="1400">
                <a:solidFill>
                  <a:srgbClr val="050A30"/>
                </a:solidFill>
                <a:latin typeface="Inter"/>
                <a:ea typeface="Inter"/>
                <a:cs typeface="Inter"/>
                <a:sym typeface="Inter"/>
              </a:rPr>
              <a:t>Identifying and selecting relevant features from the dataset.</a:t>
            </a:r>
          </a:p>
          <a:p>
            <a:pPr algn="l" marL="302261" indent="-151130" lvl="1">
              <a:lnSpc>
                <a:spcPts val="2100"/>
              </a:lnSpc>
              <a:buFont typeface="Arial"/>
              <a:buChar char="•"/>
            </a:pPr>
            <a:r>
              <a:rPr lang="en-US" sz="1400">
                <a:solidFill>
                  <a:srgbClr val="050A30"/>
                </a:solidFill>
                <a:latin typeface="Inter Bold"/>
                <a:ea typeface="Inter Bold"/>
                <a:cs typeface="Inter Bold"/>
                <a:sym typeface="Inter Bold"/>
              </a:rPr>
              <a:t>Data Splitting and Scaling:</a:t>
            </a:r>
            <a:r>
              <a:rPr lang="en-US" sz="1400">
                <a:solidFill>
                  <a:srgbClr val="050A30"/>
                </a:solidFill>
                <a:latin typeface="Inter"/>
                <a:ea typeface="Inter"/>
                <a:cs typeface="Inter"/>
                <a:sym typeface="Inter"/>
              </a:rPr>
              <a:t> Splitting the data into training and testing sets, then scaling the features to prepare them for model training.</a:t>
            </a:r>
          </a:p>
        </p:txBody>
      </p:sp>
      <p:sp>
        <p:nvSpPr>
          <p:cNvPr name="TextBox 90" id="90"/>
          <p:cNvSpPr txBox="true"/>
          <p:nvPr/>
        </p:nvSpPr>
        <p:spPr>
          <a:xfrm rot="0">
            <a:off x="12971485" y="1022540"/>
            <a:ext cx="4587836" cy="1861185"/>
          </a:xfrm>
          <a:prstGeom prst="rect">
            <a:avLst/>
          </a:prstGeom>
        </p:spPr>
        <p:txBody>
          <a:bodyPr anchor="t" rtlCol="false" tIns="0" lIns="0" bIns="0" rIns="0">
            <a:spAutoFit/>
          </a:bodyPr>
          <a:lstStyle/>
          <a:p>
            <a:pPr algn="l" marL="302261" indent="-151130" lvl="1">
              <a:lnSpc>
                <a:spcPts val="2100"/>
              </a:lnSpc>
              <a:buFont typeface="Arial"/>
              <a:buChar char="•"/>
            </a:pPr>
            <a:r>
              <a:rPr lang="en-US" sz="1400">
                <a:solidFill>
                  <a:srgbClr val="050A30"/>
                </a:solidFill>
                <a:latin typeface="Inter Bold"/>
                <a:ea typeface="Inter Bold"/>
                <a:cs typeface="Inter Bold"/>
                <a:sym typeface="Inter Bold"/>
              </a:rPr>
              <a:t>Model Training: </a:t>
            </a:r>
            <a:r>
              <a:rPr lang="en-US" sz="1400">
                <a:solidFill>
                  <a:srgbClr val="050A30"/>
                </a:solidFill>
                <a:latin typeface="Inter"/>
                <a:ea typeface="Inter"/>
                <a:cs typeface="Inter"/>
                <a:sym typeface="Inter"/>
              </a:rPr>
              <a:t>Training a linear regression model using the scaled training data.</a:t>
            </a:r>
          </a:p>
          <a:p>
            <a:pPr algn="l" marL="302261" indent="-151130" lvl="1">
              <a:lnSpc>
                <a:spcPts val="2100"/>
              </a:lnSpc>
              <a:buFont typeface="Arial"/>
              <a:buChar char="•"/>
            </a:pPr>
            <a:r>
              <a:rPr lang="en-US" sz="1400">
                <a:solidFill>
                  <a:srgbClr val="050A30"/>
                </a:solidFill>
                <a:latin typeface="Inter Bold"/>
                <a:ea typeface="Inter Bold"/>
                <a:cs typeface="Inter Bold"/>
                <a:sym typeface="Inter Bold"/>
              </a:rPr>
              <a:t>Hyperparameter Tuning: </a:t>
            </a:r>
            <a:r>
              <a:rPr lang="en-US" sz="1400">
                <a:solidFill>
                  <a:srgbClr val="050A30"/>
                </a:solidFill>
                <a:latin typeface="Inter"/>
                <a:ea typeface="Inter"/>
                <a:cs typeface="Inter"/>
                <a:sym typeface="Inter"/>
              </a:rPr>
              <a:t>Using GridSearchCV to find the best hyperparameters for a logistic regression model. This step involves discretizing the target variable and performing cross-validation to select the best model.</a:t>
            </a:r>
          </a:p>
        </p:txBody>
      </p:sp>
      <p:sp>
        <p:nvSpPr>
          <p:cNvPr name="TextBox 91" id="91"/>
          <p:cNvSpPr txBox="true"/>
          <p:nvPr/>
        </p:nvSpPr>
        <p:spPr>
          <a:xfrm rot="0">
            <a:off x="1934786" y="7071805"/>
            <a:ext cx="1995855" cy="2661285"/>
          </a:xfrm>
          <a:prstGeom prst="rect">
            <a:avLst/>
          </a:prstGeom>
        </p:spPr>
        <p:txBody>
          <a:bodyPr anchor="t" rtlCol="false" tIns="0" lIns="0" bIns="0" rIns="0">
            <a:spAutoFit/>
          </a:bodyPr>
          <a:lstStyle/>
          <a:p>
            <a:pPr algn="l">
              <a:lnSpc>
                <a:spcPts val="2100"/>
              </a:lnSpc>
            </a:pPr>
            <a:r>
              <a:rPr lang="en-US" sz="1400">
                <a:solidFill>
                  <a:srgbClr val="050A30"/>
                </a:solidFill>
                <a:latin typeface="Inter Bold"/>
                <a:ea typeface="Inter Bold"/>
                <a:cs typeface="Inter Bold"/>
                <a:sym typeface="Inter Bold"/>
              </a:rPr>
              <a:t>Evaluation Metrics: </a:t>
            </a:r>
            <a:r>
              <a:rPr lang="en-US" sz="1400">
                <a:solidFill>
                  <a:srgbClr val="050A30"/>
                </a:solidFill>
                <a:latin typeface="Inter"/>
                <a:ea typeface="Inter"/>
                <a:cs typeface="Inter"/>
                <a:sym typeface="Inter"/>
              </a:rPr>
              <a:t>Evaluating the trained model using metrics like Mean Squared Error (MSE), Mean Absolute Error (MAE), and R2 score to understand its performance on the test set.</a:t>
            </a:r>
          </a:p>
        </p:txBody>
      </p:sp>
      <p:sp>
        <p:nvSpPr>
          <p:cNvPr name="TextBox 92" id="92"/>
          <p:cNvSpPr txBox="true"/>
          <p:nvPr/>
        </p:nvSpPr>
        <p:spPr>
          <a:xfrm rot="0">
            <a:off x="6154117" y="7153423"/>
            <a:ext cx="2124859" cy="2394585"/>
          </a:xfrm>
          <a:prstGeom prst="rect">
            <a:avLst/>
          </a:prstGeom>
        </p:spPr>
        <p:txBody>
          <a:bodyPr anchor="t" rtlCol="false" tIns="0" lIns="0" bIns="0" rIns="0">
            <a:spAutoFit/>
          </a:bodyPr>
          <a:lstStyle/>
          <a:p>
            <a:pPr algn="l">
              <a:lnSpc>
                <a:spcPts val="2100"/>
              </a:lnSpc>
            </a:pPr>
            <a:r>
              <a:rPr lang="en-US" sz="1400">
                <a:solidFill>
                  <a:srgbClr val="050A30"/>
                </a:solidFill>
                <a:latin typeface="Inter Bold"/>
                <a:ea typeface="Inter Bold"/>
                <a:cs typeface="Inter Bold"/>
                <a:sym typeface="Inter Bold"/>
              </a:rPr>
              <a:t>Evaluation Metrics: </a:t>
            </a:r>
            <a:r>
              <a:rPr lang="en-US" sz="1400">
                <a:solidFill>
                  <a:srgbClr val="050A30"/>
                </a:solidFill>
                <a:latin typeface="Inter"/>
                <a:ea typeface="Inter"/>
                <a:cs typeface="Inter"/>
                <a:sym typeface="Inter"/>
              </a:rPr>
              <a:t>Evaluating the trained model using metrics like Mean Squared Error (MSE), Mean Absolute Error (MAE), and R2 score to understand its performance on the test set.</a:t>
            </a:r>
          </a:p>
        </p:txBody>
      </p:sp>
      <p:sp>
        <p:nvSpPr>
          <p:cNvPr name="TextBox 93" id="93"/>
          <p:cNvSpPr txBox="true"/>
          <p:nvPr/>
        </p:nvSpPr>
        <p:spPr>
          <a:xfrm rot="0">
            <a:off x="10417444" y="7153423"/>
            <a:ext cx="2124859" cy="2394585"/>
          </a:xfrm>
          <a:prstGeom prst="rect">
            <a:avLst/>
          </a:prstGeom>
        </p:spPr>
        <p:txBody>
          <a:bodyPr anchor="t" rtlCol="false" tIns="0" lIns="0" bIns="0" rIns="0">
            <a:spAutoFit/>
          </a:bodyPr>
          <a:lstStyle/>
          <a:p>
            <a:pPr algn="l">
              <a:lnSpc>
                <a:spcPts val="2100"/>
              </a:lnSpc>
            </a:pPr>
            <a:r>
              <a:rPr lang="en-US" sz="1400">
                <a:solidFill>
                  <a:srgbClr val="050A30"/>
                </a:solidFill>
                <a:latin typeface="Inter Bold"/>
                <a:ea typeface="Inter Bold"/>
                <a:cs typeface="Inter Bold"/>
                <a:sym typeface="Inter Bold"/>
              </a:rPr>
              <a:t>Streamlit Deployment:</a:t>
            </a:r>
          </a:p>
          <a:p>
            <a:pPr algn="l">
              <a:lnSpc>
                <a:spcPts val="2100"/>
              </a:lnSpc>
            </a:pPr>
            <a:r>
              <a:rPr lang="en-US" sz="1400">
                <a:solidFill>
                  <a:srgbClr val="050A30"/>
                </a:solidFill>
                <a:latin typeface="Inter"/>
                <a:ea typeface="Inter"/>
                <a:cs typeface="Inter"/>
                <a:sym typeface="Inter"/>
              </a:rPr>
              <a:t>Installing necessary packages and running the Streamlit app to serve the model are the first steps in preparing the model for deployment using Streamlit.</a:t>
            </a:r>
          </a:p>
        </p:txBody>
      </p:sp>
      <p:grpSp>
        <p:nvGrpSpPr>
          <p:cNvPr name="Group 94" id="94"/>
          <p:cNvGrpSpPr/>
          <p:nvPr/>
        </p:nvGrpSpPr>
        <p:grpSpPr>
          <a:xfrm rot="0">
            <a:off x="13219562" y="7160239"/>
            <a:ext cx="620946" cy="620946"/>
            <a:chOff x="0" y="0"/>
            <a:chExt cx="812800" cy="812800"/>
          </a:xfrm>
        </p:grpSpPr>
        <p:sp>
          <p:nvSpPr>
            <p:cNvPr name="Freeform 95" id="9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A30"/>
            </a:solidFill>
          </p:spPr>
        </p:sp>
        <p:sp>
          <p:nvSpPr>
            <p:cNvPr name="TextBox 96" id="96"/>
            <p:cNvSpPr txBox="true"/>
            <p:nvPr/>
          </p:nvSpPr>
          <p:spPr>
            <a:xfrm>
              <a:off x="76200" y="19050"/>
              <a:ext cx="660400" cy="717550"/>
            </a:xfrm>
            <a:prstGeom prst="rect">
              <a:avLst/>
            </a:prstGeom>
          </p:spPr>
          <p:txBody>
            <a:bodyPr anchor="ctr" rtlCol="false" tIns="21325" lIns="21325" bIns="21325" rIns="21325"/>
            <a:lstStyle/>
            <a:p>
              <a:pPr algn="ctr">
                <a:lnSpc>
                  <a:spcPts val="3299"/>
                </a:lnSpc>
              </a:pPr>
            </a:p>
          </p:txBody>
        </p:sp>
      </p:grpSp>
      <p:sp>
        <p:nvSpPr>
          <p:cNvPr name="Freeform 97" id="97"/>
          <p:cNvSpPr/>
          <p:nvPr/>
        </p:nvSpPr>
        <p:spPr>
          <a:xfrm flipH="false" flipV="false" rot="0">
            <a:off x="13339265" y="7271009"/>
            <a:ext cx="423694" cy="336837"/>
          </a:xfrm>
          <a:custGeom>
            <a:avLst/>
            <a:gdLst/>
            <a:ahLst/>
            <a:cxnLst/>
            <a:rect r="r" b="b" t="t" l="l"/>
            <a:pathLst>
              <a:path h="336837" w="423694">
                <a:moveTo>
                  <a:pt x="0" y="0"/>
                </a:moveTo>
                <a:lnTo>
                  <a:pt x="423695" y="0"/>
                </a:lnTo>
                <a:lnTo>
                  <a:pt x="423695" y="336837"/>
                </a:lnTo>
                <a:lnTo>
                  <a:pt x="0" y="33683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280553"/>
            <a:ext cx="1502564" cy="1477977"/>
          </a:xfrm>
          <a:custGeom>
            <a:avLst/>
            <a:gdLst/>
            <a:ahLst/>
            <a:cxnLst/>
            <a:rect r="r" b="b" t="t" l="l"/>
            <a:pathLst>
              <a:path h="1477977" w="1502564">
                <a:moveTo>
                  <a:pt x="0" y="0"/>
                </a:moveTo>
                <a:lnTo>
                  <a:pt x="1502564" y="0"/>
                </a:lnTo>
                <a:lnTo>
                  <a:pt x="1502564" y="1477977"/>
                </a:lnTo>
                <a:lnTo>
                  <a:pt x="0" y="14779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1170" y="7530474"/>
            <a:ext cx="1374175" cy="1391890"/>
          </a:xfrm>
          <a:custGeom>
            <a:avLst/>
            <a:gdLst/>
            <a:ahLst/>
            <a:cxnLst/>
            <a:rect r="r" b="b" t="t" l="l"/>
            <a:pathLst>
              <a:path h="1391890" w="1374175">
                <a:moveTo>
                  <a:pt x="0" y="0"/>
                </a:moveTo>
                <a:lnTo>
                  <a:pt x="1374175" y="0"/>
                </a:lnTo>
                <a:lnTo>
                  <a:pt x="1374175" y="1391889"/>
                </a:lnTo>
                <a:lnTo>
                  <a:pt x="0" y="13918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780810" y="7414682"/>
            <a:ext cx="2205385" cy="1507682"/>
          </a:xfrm>
          <a:custGeom>
            <a:avLst/>
            <a:gdLst/>
            <a:ahLst/>
            <a:cxnLst/>
            <a:rect r="r" b="b" t="t" l="l"/>
            <a:pathLst>
              <a:path h="1507682" w="2205385">
                <a:moveTo>
                  <a:pt x="0" y="0"/>
                </a:moveTo>
                <a:lnTo>
                  <a:pt x="2205385" y="0"/>
                </a:lnTo>
                <a:lnTo>
                  <a:pt x="2205385" y="1507681"/>
                </a:lnTo>
                <a:lnTo>
                  <a:pt x="0" y="15076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780810" y="4280553"/>
            <a:ext cx="2150098" cy="2068003"/>
          </a:xfrm>
          <a:custGeom>
            <a:avLst/>
            <a:gdLst/>
            <a:ahLst/>
            <a:cxnLst/>
            <a:rect r="r" b="b" t="t" l="l"/>
            <a:pathLst>
              <a:path h="2068003" w="2150098">
                <a:moveTo>
                  <a:pt x="0" y="0"/>
                </a:moveTo>
                <a:lnTo>
                  <a:pt x="2150098" y="0"/>
                </a:lnTo>
                <a:lnTo>
                  <a:pt x="2150098" y="2068003"/>
                </a:lnTo>
                <a:lnTo>
                  <a:pt x="0" y="20680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783765" y="1057275"/>
            <a:ext cx="13724009" cy="1576685"/>
          </a:xfrm>
          <a:prstGeom prst="rect">
            <a:avLst/>
          </a:prstGeom>
        </p:spPr>
        <p:txBody>
          <a:bodyPr anchor="t" rtlCol="false" tIns="0" lIns="0" bIns="0" rIns="0">
            <a:spAutoFit/>
          </a:bodyPr>
          <a:lstStyle/>
          <a:p>
            <a:pPr algn="ctr">
              <a:lnSpc>
                <a:spcPts val="6132"/>
              </a:lnSpc>
            </a:pPr>
            <a:r>
              <a:rPr lang="en-US" sz="5475">
                <a:solidFill>
                  <a:srgbClr val="050A30"/>
                </a:solidFill>
                <a:latin typeface="Montserrat Bold"/>
                <a:ea typeface="Montserrat Bold"/>
                <a:cs typeface="Montserrat Bold"/>
                <a:sym typeface="Montserrat Bold"/>
              </a:rPr>
              <a:t>Conclusion &amp;</a:t>
            </a:r>
          </a:p>
          <a:p>
            <a:pPr algn="ctr">
              <a:lnSpc>
                <a:spcPts val="6132"/>
              </a:lnSpc>
            </a:pPr>
            <a:r>
              <a:rPr lang="en-US" sz="5475">
                <a:solidFill>
                  <a:srgbClr val="050A30"/>
                </a:solidFill>
                <a:latin typeface="Montserrat Bold"/>
                <a:ea typeface="Montserrat Bold"/>
                <a:cs typeface="Montserrat Bold"/>
                <a:sym typeface="Montserrat Bold"/>
              </a:rPr>
              <a:t> Recommendations</a:t>
            </a:r>
          </a:p>
        </p:txBody>
      </p:sp>
      <p:sp>
        <p:nvSpPr>
          <p:cNvPr name="TextBox 7" id="7"/>
          <p:cNvSpPr txBox="true"/>
          <p:nvPr/>
        </p:nvSpPr>
        <p:spPr>
          <a:xfrm rot="0">
            <a:off x="2783765" y="7232997"/>
            <a:ext cx="6360235" cy="537804"/>
          </a:xfrm>
          <a:prstGeom prst="rect">
            <a:avLst/>
          </a:prstGeom>
        </p:spPr>
        <p:txBody>
          <a:bodyPr anchor="t" rtlCol="false" tIns="0" lIns="0" bIns="0" rIns="0">
            <a:spAutoFit/>
          </a:bodyPr>
          <a:lstStyle/>
          <a:p>
            <a:pPr algn="l">
              <a:lnSpc>
                <a:spcPts val="4482"/>
              </a:lnSpc>
            </a:pPr>
            <a:r>
              <a:rPr lang="en-US" sz="3201">
                <a:solidFill>
                  <a:srgbClr val="050A30"/>
                </a:solidFill>
                <a:latin typeface="Montserrat Bold"/>
                <a:ea typeface="Montserrat Bold"/>
                <a:cs typeface="Montserrat Bold"/>
                <a:sym typeface="Montserrat Bold"/>
              </a:rPr>
              <a:t>Coding:</a:t>
            </a:r>
          </a:p>
        </p:txBody>
      </p:sp>
      <p:sp>
        <p:nvSpPr>
          <p:cNvPr name="TextBox 8" id="8"/>
          <p:cNvSpPr txBox="true"/>
          <p:nvPr/>
        </p:nvSpPr>
        <p:spPr>
          <a:xfrm rot="0">
            <a:off x="10971996" y="7185372"/>
            <a:ext cx="6360235" cy="537804"/>
          </a:xfrm>
          <a:prstGeom prst="rect">
            <a:avLst/>
          </a:prstGeom>
        </p:spPr>
        <p:txBody>
          <a:bodyPr anchor="t" rtlCol="false" tIns="0" lIns="0" bIns="0" rIns="0">
            <a:spAutoFit/>
          </a:bodyPr>
          <a:lstStyle/>
          <a:p>
            <a:pPr algn="l">
              <a:lnSpc>
                <a:spcPts val="4482"/>
              </a:lnSpc>
            </a:pPr>
            <a:r>
              <a:rPr lang="en-US" sz="3201">
                <a:solidFill>
                  <a:srgbClr val="050A30"/>
                </a:solidFill>
                <a:latin typeface="Montserrat Bold"/>
                <a:ea typeface="Montserrat Bold"/>
                <a:cs typeface="Montserrat Bold"/>
                <a:sym typeface="Montserrat Bold"/>
              </a:rPr>
              <a:t>Next Steps</a:t>
            </a:r>
          </a:p>
        </p:txBody>
      </p:sp>
      <p:sp>
        <p:nvSpPr>
          <p:cNvPr name="TextBox 9" id="9"/>
          <p:cNvSpPr txBox="true"/>
          <p:nvPr/>
        </p:nvSpPr>
        <p:spPr>
          <a:xfrm rot="0">
            <a:off x="2797964" y="4176212"/>
            <a:ext cx="5927558" cy="537804"/>
          </a:xfrm>
          <a:prstGeom prst="rect">
            <a:avLst/>
          </a:prstGeom>
        </p:spPr>
        <p:txBody>
          <a:bodyPr anchor="t" rtlCol="false" tIns="0" lIns="0" bIns="0" rIns="0">
            <a:spAutoFit/>
          </a:bodyPr>
          <a:lstStyle/>
          <a:p>
            <a:pPr algn="l">
              <a:lnSpc>
                <a:spcPts val="4482"/>
              </a:lnSpc>
            </a:pPr>
            <a:r>
              <a:rPr lang="en-US" sz="3201">
                <a:solidFill>
                  <a:srgbClr val="050A30"/>
                </a:solidFill>
                <a:latin typeface="Montserrat Bold"/>
                <a:ea typeface="Montserrat Bold"/>
                <a:cs typeface="Montserrat Bold"/>
                <a:sym typeface="Montserrat Bold"/>
              </a:rPr>
              <a:t>Solving Business Problem:</a:t>
            </a:r>
          </a:p>
        </p:txBody>
      </p:sp>
      <p:sp>
        <p:nvSpPr>
          <p:cNvPr name="TextBox 10" id="10"/>
          <p:cNvSpPr txBox="true"/>
          <p:nvPr/>
        </p:nvSpPr>
        <p:spPr>
          <a:xfrm rot="0">
            <a:off x="2797964" y="4833078"/>
            <a:ext cx="5927558" cy="1166495"/>
          </a:xfrm>
          <a:prstGeom prst="rect">
            <a:avLst/>
          </a:prstGeom>
        </p:spPr>
        <p:txBody>
          <a:bodyPr anchor="t" rtlCol="false" tIns="0" lIns="0" bIns="0" rIns="0">
            <a:spAutoFit/>
          </a:bodyPr>
          <a:lstStyle/>
          <a:p>
            <a:pPr algn="l" marL="367031" indent="-183515" lvl="1">
              <a:lnSpc>
                <a:spcPts val="2380"/>
              </a:lnSpc>
              <a:buFont typeface="Arial"/>
              <a:buChar char="•"/>
            </a:pPr>
            <a:r>
              <a:rPr lang="en-US" sz="1700">
                <a:solidFill>
                  <a:srgbClr val="050A30"/>
                </a:solidFill>
                <a:latin typeface="Montserrat"/>
                <a:ea typeface="Montserrat"/>
                <a:cs typeface="Montserrat"/>
                <a:sym typeface="Montserrat"/>
              </a:rPr>
              <a:t>Exceed customer Expectations</a:t>
            </a:r>
          </a:p>
          <a:p>
            <a:pPr algn="l" marL="367031" indent="-183515" lvl="1">
              <a:lnSpc>
                <a:spcPts val="2380"/>
              </a:lnSpc>
              <a:buFont typeface="Arial"/>
              <a:buChar char="•"/>
            </a:pPr>
            <a:r>
              <a:rPr lang="en-US" sz="1700">
                <a:solidFill>
                  <a:srgbClr val="050A30"/>
                </a:solidFill>
                <a:latin typeface="Montserrat"/>
                <a:ea typeface="Montserrat"/>
                <a:cs typeface="Montserrat"/>
                <a:sym typeface="Montserrat"/>
              </a:rPr>
              <a:t>Pricing Strategy</a:t>
            </a:r>
          </a:p>
          <a:p>
            <a:pPr algn="l" marL="367031" indent="-183515" lvl="1">
              <a:lnSpc>
                <a:spcPts val="2380"/>
              </a:lnSpc>
              <a:buFont typeface="Arial"/>
              <a:buChar char="•"/>
            </a:pPr>
            <a:r>
              <a:rPr lang="en-US" sz="1700">
                <a:solidFill>
                  <a:srgbClr val="050A30"/>
                </a:solidFill>
                <a:latin typeface="Montserrat"/>
                <a:ea typeface="Montserrat"/>
                <a:cs typeface="Montserrat"/>
                <a:sym typeface="Montserrat"/>
              </a:rPr>
              <a:t>Product Expertise &amp; Creativity</a:t>
            </a:r>
          </a:p>
          <a:p>
            <a:pPr algn="l" marL="367031" indent="-183515" lvl="1">
              <a:lnSpc>
                <a:spcPts val="2380"/>
              </a:lnSpc>
              <a:buFont typeface="Arial"/>
              <a:buChar char="•"/>
            </a:pPr>
            <a:r>
              <a:rPr lang="en-US" sz="1700">
                <a:solidFill>
                  <a:srgbClr val="050A30"/>
                </a:solidFill>
                <a:latin typeface="Montserrat"/>
                <a:ea typeface="Montserrat"/>
                <a:cs typeface="Montserrat"/>
                <a:sym typeface="Montserrat"/>
              </a:rPr>
              <a:t>Regulatory Compliance</a:t>
            </a:r>
          </a:p>
        </p:txBody>
      </p:sp>
      <p:sp>
        <p:nvSpPr>
          <p:cNvPr name="TextBox 11" id="11"/>
          <p:cNvSpPr txBox="true"/>
          <p:nvPr/>
        </p:nvSpPr>
        <p:spPr>
          <a:xfrm rot="0">
            <a:off x="2783765" y="7894625"/>
            <a:ext cx="5927558" cy="2052320"/>
          </a:xfrm>
          <a:prstGeom prst="rect">
            <a:avLst/>
          </a:prstGeom>
        </p:spPr>
        <p:txBody>
          <a:bodyPr anchor="t" rtlCol="false" tIns="0" lIns="0" bIns="0" rIns="0">
            <a:spAutoFit/>
          </a:bodyPr>
          <a:lstStyle/>
          <a:p>
            <a:pPr algn="l" marL="367031" indent="-183515" lvl="1">
              <a:lnSpc>
                <a:spcPts val="2380"/>
              </a:lnSpc>
              <a:buFont typeface="Arial"/>
              <a:buChar char="•"/>
            </a:pPr>
            <a:r>
              <a:rPr lang="en-US" sz="1700">
                <a:solidFill>
                  <a:srgbClr val="050A30"/>
                </a:solidFill>
                <a:latin typeface="Montserrat"/>
                <a:ea typeface="Montserrat"/>
                <a:cs typeface="Montserrat"/>
                <a:sym typeface="Montserrat"/>
              </a:rPr>
              <a:t>Data Acquisition &amp; Cleaning</a:t>
            </a:r>
          </a:p>
          <a:p>
            <a:pPr algn="l" marL="367031" indent="-183515" lvl="1">
              <a:lnSpc>
                <a:spcPts val="2380"/>
              </a:lnSpc>
              <a:buFont typeface="Arial"/>
              <a:buChar char="•"/>
            </a:pPr>
            <a:r>
              <a:rPr lang="en-US" sz="1700">
                <a:solidFill>
                  <a:srgbClr val="050A30"/>
                </a:solidFill>
                <a:latin typeface="Montserrat"/>
                <a:ea typeface="Montserrat"/>
                <a:cs typeface="Montserrat"/>
                <a:sym typeface="Montserrat"/>
              </a:rPr>
              <a:t>Preprocessing</a:t>
            </a:r>
          </a:p>
          <a:p>
            <a:pPr algn="l" marL="367031" indent="-183515" lvl="1">
              <a:lnSpc>
                <a:spcPts val="2380"/>
              </a:lnSpc>
              <a:buFont typeface="Arial"/>
              <a:buChar char="•"/>
            </a:pPr>
            <a:r>
              <a:rPr lang="en-US" sz="1700">
                <a:solidFill>
                  <a:srgbClr val="050A30"/>
                </a:solidFill>
                <a:latin typeface="Montserrat"/>
                <a:ea typeface="Montserrat"/>
                <a:cs typeface="Montserrat"/>
                <a:sym typeface="Montserrat"/>
              </a:rPr>
              <a:t>Feature Engineering</a:t>
            </a:r>
          </a:p>
          <a:p>
            <a:pPr algn="l" marL="367031" indent="-183515" lvl="1">
              <a:lnSpc>
                <a:spcPts val="2380"/>
              </a:lnSpc>
              <a:buFont typeface="Arial"/>
              <a:buChar char="•"/>
            </a:pPr>
            <a:r>
              <a:rPr lang="en-US" sz="1700">
                <a:solidFill>
                  <a:srgbClr val="050A30"/>
                </a:solidFill>
                <a:latin typeface="Montserrat"/>
                <a:ea typeface="Montserrat"/>
                <a:cs typeface="Montserrat"/>
                <a:sym typeface="Montserrat"/>
              </a:rPr>
              <a:t>Model Training</a:t>
            </a:r>
          </a:p>
          <a:p>
            <a:pPr algn="l" marL="367031" indent="-183515" lvl="1">
              <a:lnSpc>
                <a:spcPts val="2380"/>
              </a:lnSpc>
              <a:buFont typeface="Arial"/>
              <a:buChar char="•"/>
            </a:pPr>
            <a:r>
              <a:rPr lang="en-US" sz="1700">
                <a:solidFill>
                  <a:srgbClr val="050A30"/>
                </a:solidFill>
                <a:latin typeface="Montserrat"/>
                <a:ea typeface="Montserrat"/>
                <a:cs typeface="Montserrat"/>
                <a:sym typeface="Montserrat"/>
              </a:rPr>
              <a:t>Model Evaluation</a:t>
            </a:r>
          </a:p>
          <a:p>
            <a:pPr algn="l" marL="367031" indent="-183515" lvl="1">
              <a:lnSpc>
                <a:spcPts val="2380"/>
              </a:lnSpc>
              <a:buFont typeface="Arial"/>
              <a:buChar char="•"/>
            </a:pPr>
            <a:r>
              <a:rPr lang="en-US" sz="1700">
                <a:solidFill>
                  <a:srgbClr val="050A30"/>
                </a:solidFill>
                <a:latin typeface="Montserrat"/>
                <a:ea typeface="Montserrat"/>
                <a:cs typeface="Montserrat"/>
                <a:sym typeface="Montserrat"/>
              </a:rPr>
              <a:t>Deployment with Streamlit</a:t>
            </a:r>
          </a:p>
          <a:p>
            <a:pPr algn="l" marL="367031" indent="-183515" lvl="1">
              <a:lnSpc>
                <a:spcPts val="2380"/>
              </a:lnSpc>
              <a:buFont typeface="Arial"/>
              <a:buChar char="•"/>
            </a:pPr>
            <a:r>
              <a:rPr lang="en-US" sz="1700">
                <a:solidFill>
                  <a:srgbClr val="050A30"/>
                </a:solidFill>
                <a:latin typeface="Montserrat"/>
                <a:ea typeface="Montserrat"/>
                <a:cs typeface="Montserrat"/>
                <a:sym typeface="Montserrat"/>
              </a:rPr>
              <a:t>Monitoring</a:t>
            </a:r>
          </a:p>
        </p:txBody>
      </p:sp>
      <p:sp>
        <p:nvSpPr>
          <p:cNvPr name="TextBox 12" id="12"/>
          <p:cNvSpPr txBox="true"/>
          <p:nvPr/>
        </p:nvSpPr>
        <p:spPr>
          <a:xfrm rot="0">
            <a:off x="10986195" y="4176212"/>
            <a:ext cx="7076650" cy="514309"/>
          </a:xfrm>
          <a:prstGeom prst="rect">
            <a:avLst/>
          </a:prstGeom>
        </p:spPr>
        <p:txBody>
          <a:bodyPr anchor="t" rtlCol="false" tIns="0" lIns="0" bIns="0" rIns="0">
            <a:spAutoFit/>
          </a:bodyPr>
          <a:lstStyle/>
          <a:p>
            <a:pPr algn="l">
              <a:lnSpc>
                <a:spcPts val="4202"/>
              </a:lnSpc>
            </a:pPr>
            <a:r>
              <a:rPr lang="en-US" sz="3001">
                <a:solidFill>
                  <a:srgbClr val="050A30"/>
                </a:solidFill>
                <a:latin typeface="Montserrat Bold"/>
                <a:ea typeface="Montserrat Bold"/>
                <a:cs typeface="Montserrat Bold"/>
                <a:sym typeface="Montserrat Bold"/>
              </a:rPr>
              <a:t>Recommendations &amp; Future Work</a:t>
            </a:r>
          </a:p>
        </p:txBody>
      </p:sp>
      <p:sp>
        <p:nvSpPr>
          <p:cNvPr name="TextBox 13" id="13"/>
          <p:cNvSpPr txBox="true"/>
          <p:nvPr/>
        </p:nvSpPr>
        <p:spPr>
          <a:xfrm rot="0">
            <a:off x="10988058" y="4833078"/>
            <a:ext cx="5927558" cy="1461770"/>
          </a:xfrm>
          <a:prstGeom prst="rect">
            <a:avLst/>
          </a:prstGeom>
        </p:spPr>
        <p:txBody>
          <a:bodyPr anchor="t" rtlCol="false" tIns="0" lIns="0" bIns="0" rIns="0">
            <a:spAutoFit/>
          </a:bodyPr>
          <a:lstStyle/>
          <a:p>
            <a:pPr algn="l" marL="367031" indent="-183515" lvl="1">
              <a:lnSpc>
                <a:spcPts val="2380"/>
              </a:lnSpc>
              <a:buFont typeface="Arial"/>
              <a:buChar char="•"/>
            </a:pPr>
            <a:r>
              <a:rPr lang="en-US" sz="1700">
                <a:solidFill>
                  <a:srgbClr val="050A30"/>
                </a:solidFill>
                <a:latin typeface="Montserrat"/>
                <a:ea typeface="Montserrat"/>
                <a:cs typeface="Montserrat"/>
                <a:sym typeface="Montserrat"/>
              </a:rPr>
              <a:t>Model Improvement (Random Forest)</a:t>
            </a:r>
          </a:p>
          <a:p>
            <a:pPr algn="l" marL="367031" indent="-183515" lvl="1">
              <a:lnSpc>
                <a:spcPts val="2380"/>
              </a:lnSpc>
              <a:buFont typeface="Arial"/>
              <a:buChar char="•"/>
            </a:pPr>
            <a:r>
              <a:rPr lang="en-US" sz="1700">
                <a:solidFill>
                  <a:srgbClr val="050A30"/>
                </a:solidFill>
                <a:latin typeface="Montserrat"/>
                <a:ea typeface="Montserrat"/>
                <a:cs typeface="Montserrat"/>
                <a:sym typeface="Montserrat"/>
              </a:rPr>
              <a:t>Feature Engineering (adding new features)</a:t>
            </a:r>
          </a:p>
          <a:p>
            <a:pPr algn="l" marL="367031" indent="-183515" lvl="1">
              <a:lnSpc>
                <a:spcPts val="2380"/>
              </a:lnSpc>
              <a:buFont typeface="Arial"/>
              <a:buChar char="•"/>
            </a:pPr>
            <a:r>
              <a:rPr lang="en-US" sz="1700">
                <a:solidFill>
                  <a:srgbClr val="050A30"/>
                </a:solidFill>
                <a:latin typeface="Montserrat"/>
                <a:ea typeface="Montserrat"/>
                <a:cs typeface="Montserrat"/>
                <a:sym typeface="Montserrat"/>
              </a:rPr>
              <a:t>Data Increase</a:t>
            </a:r>
          </a:p>
          <a:p>
            <a:pPr algn="l" marL="367031" indent="-183515" lvl="1">
              <a:lnSpc>
                <a:spcPts val="2380"/>
              </a:lnSpc>
              <a:buFont typeface="Arial"/>
              <a:buChar char="•"/>
            </a:pPr>
            <a:r>
              <a:rPr lang="en-US" sz="1700">
                <a:solidFill>
                  <a:srgbClr val="050A30"/>
                </a:solidFill>
                <a:latin typeface="Montserrat"/>
                <a:ea typeface="Montserrat"/>
                <a:cs typeface="Montserrat"/>
                <a:sym typeface="Montserrat"/>
              </a:rPr>
              <a:t>Monitoring &amp; Maintenance</a:t>
            </a:r>
          </a:p>
          <a:p>
            <a:pPr algn="l" marL="367031" indent="-183515" lvl="1">
              <a:lnSpc>
                <a:spcPts val="2380"/>
              </a:lnSpc>
              <a:buFont typeface="Arial"/>
              <a:buChar char="•"/>
            </a:pPr>
            <a:r>
              <a:rPr lang="en-US" sz="1700">
                <a:solidFill>
                  <a:srgbClr val="050A30"/>
                </a:solidFill>
                <a:latin typeface="Montserrat"/>
                <a:ea typeface="Montserrat"/>
                <a:cs typeface="Montserrat"/>
                <a:sym typeface="Montserrat"/>
              </a:rPr>
              <a:t>Compliance &amp; Security</a:t>
            </a:r>
          </a:p>
        </p:txBody>
      </p:sp>
      <p:sp>
        <p:nvSpPr>
          <p:cNvPr name="TextBox 14" id="14"/>
          <p:cNvSpPr txBox="true"/>
          <p:nvPr/>
        </p:nvSpPr>
        <p:spPr>
          <a:xfrm rot="0">
            <a:off x="10988058" y="7894625"/>
            <a:ext cx="5927558" cy="1166495"/>
          </a:xfrm>
          <a:prstGeom prst="rect">
            <a:avLst/>
          </a:prstGeom>
        </p:spPr>
        <p:txBody>
          <a:bodyPr anchor="t" rtlCol="false" tIns="0" lIns="0" bIns="0" rIns="0">
            <a:spAutoFit/>
          </a:bodyPr>
          <a:lstStyle/>
          <a:p>
            <a:pPr algn="l" marL="367031" indent="-183515" lvl="1">
              <a:lnSpc>
                <a:spcPts val="2380"/>
              </a:lnSpc>
              <a:buFont typeface="Arial"/>
              <a:buChar char="•"/>
            </a:pPr>
            <a:r>
              <a:rPr lang="en-US" sz="1700">
                <a:solidFill>
                  <a:srgbClr val="050A30"/>
                </a:solidFill>
                <a:latin typeface="Montserrat"/>
                <a:ea typeface="Montserrat"/>
                <a:cs typeface="Montserrat"/>
                <a:sym typeface="Montserrat"/>
              </a:rPr>
              <a:t>Evaluate advanced models</a:t>
            </a:r>
          </a:p>
          <a:p>
            <a:pPr algn="l" marL="367031" indent="-183515" lvl="1">
              <a:lnSpc>
                <a:spcPts val="2380"/>
              </a:lnSpc>
              <a:buFont typeface="Arial"/>
              <a:buChar char="•"/>
            </a:pPr>
            <a:r>
              <a:rPr lang="en-US" sz="1700">
                <a:solidFill>
                  <a:srgbClr val="050A30"/>
                </a:solidFill>
                <a:latin typeface="Montserrat"/>
                <a:ea typeface="Montserrat"/>
                <a:cs typeface="Montserrat"/>
                <a:sym typeface="Montserrat"/>
              </a:rPr>
              <a:t>Implement monitoring tools</a:t>
            </a:r>
          </a:p>
          <a:p>
            <a:pPr algn="l" marL="367031" indent="-183515" lvl="1">
              <a:lnSpc>
                <a:spcPts val="2380"/>
              </a:lnSpc>
              <a:buFont typeface="Arial"/>
              <a:buChar char="•"/>
            </a:pPr>
            <a:r>
              <a:rPr lang="en-US" sz="1700">
                <a:solidFill>
                  <a:srgbClr val="050A30"/>
                </a:solidFill>
                <a:latin typeface="Montserrat"/>
                <a:ea typeface="Montserrat"/>
                <a:cs typeface="Montserrat"/>
                <a:sym typeface="Montserrat"/>
              </a:rPr>
              <a:t>Gather user feedback</a:t>
            </a:r>
          </a:p>
          <a:p>
            <a:pPr algn="l" marL="367031" indent="-183515" lvl="1">
              <a:lnSpc>
                <a:spcPts val="2380"/>
              </a:lnSpc>
              <a:buFont typeface="Arial"/>
              <a:buChar char="•"/>
            </a:pPr>
            <a:r>
              <a:rPr lang="en-US" sz="1700">
                <a:solidFill>
                  <a:srgbClr val="050A30"/>
                </a:solidFill>
                <a:latin typeface="Montserrat"/>
                <a:ea typeface="Montserrat"/>
                <a:cs typeface="Montserrat"/>
                <a:sym typeface="Montserrat"/>
              </a:rPr>
              <a:t>Ensure comprehensive documentation</a:t>
            </a:r>
          </a:p>
        </p:txBody>
      </p:sp>
      <p:sp>
        <p:nvSpPr>
          <p:cNvPr name="TextBox 15" id="15"/>
          <p:cNvSpPr txBox="true"/>
          <p:nvPr/>
        </p:nvSpPr>
        <p:spPr>
          <a:xfrm rot="0">
            <a:off x="2291840" y="3333037"/>
            <a:ext cx="14967460" cy="471764"/>
          </a:xfrm>
          <a:prstGeom prst="rect">
            <a:avLst/>
          </a:prstGeom>
        </p:spPr>
        <p:txBody>
          <a:bodyPr anchor="t" rtlCol="false" tIns="0" lIns="0" bIns="0" rIns="0">
            <a:spAutoFit/>
          </a:bodyPr>
          <a:lstStyle/>
          <a:p>
            <a:pPr algn="ctr">
              <a:lnSpc>
                <a:spcPts val="3922"/>
              </a:lnSpc>
            </a:pPr>
            <a:r>
              <a:rPr lang="en-US" sz="2801">
                <a:solidFill>
                  <a:srgbClr val="050A30"/>
                </a:solidFill>
                <a:latin typeface="Montserrat Bold"/>
                <a:ea typeface="Montserrat Bold"/>
                <a:cs typeface="Montserrat Bold"/>
                <a:sym typeface="Montserrat Bold"/>
              </a:rPr>
              <a:t>The NLP for H-Insurelite: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6FC"/>
        </a:solidFill>
      </p:bgPr>
    </p:bg>
    <p:spTree>
      <p:nvGrpSpPr>
        <p:cNvPr id="1" name=""/>
        <p:cNvGrpSpPr/>
        <p:nvPr/>
      </p:nvGrpSpPr>
      <p:grpSpPr>
        <a:xfrm>
          <a:off x="0" y="0"/>
          <a:ext cx="0" cy="0"/>
          <a:chOff x="0" y="0"/>
          <a:chExt cx="0" cy="0"/>
        </a:xfrm>
      </p:grpSpPr>
      <p:grpSp>
        <p:nvGrpSpPr>
          <p:cNvPr name="Group 2" id="2"/>
          <p:cNvGrpSpPr/>
          <p:nvPr/>
        </p:nvGrpSpPr>
        <p:grpSpPr>
          <a:xfrm rot="0">
            <a:off x="416338" y="-1637365"/>
            <a:ext cx="16998122" cy="6433476"/>
            <a:chOff x="0" y="0"/>
            <a:chExt cx="4476872" cy="1694413"/>
          </a:xfrm>
        </p:grpSpPr>
        <p:sp>
          <p:nvSpPr>
            <p:cNvPr name="Freeform 3" id="3"/>
            <p:cNvSpPr/>
            <p:nvPr/>
          </p:nvSpPr>
          <p:spPr>
            <a:xfrm flipH="false" flipV="false" rot="0">
              <a:off x="0" y="0"/>
              <a:ext cx="4476872" cy="1694413"/>
            </a:xfrm>
            <a:custGeom>
              <a:avLst/>
              <a:gdLst/>
              <a:ahLst/>
              <a:cxnLst/>
              <a:rect r="r" b="b" t="t" l="l"/>
              <a:pathLst>
                <a:path h="1694413" w="4476872">
                  <a:moveTo>
                    <a:pt x="45546" y="0"/>
                  </a:moveTo>
                  <a:lnTo>
                    <a:pt x="4431326" y="0"/>
                  </a:lnTo>
                  <a:cubicBezTo>
                    <a:pt x="4443406" y="0"/>
                    <a:pt x="4454990" y="4799"/>
                    <a:pt x="4463532" y="13340"/>
                  </a:cubicBezTo>
                  <a:cubicBezTo>
                    <a:pt x="4472073" y="21882"/>
                    <a:pt x="4476872" y="33466"/>
                    <a:pt x="4476872" y="45546"/>
                  </a:cubicBezTo>
                  <a:lnTo>
                    <a:pt x="4476872" y="1648868"/>
                  </a:lnTo>
                  <a:cubicBezTo>
                    <a:pt x="4476872" y="1660947"/>
                    <a:pt x="4472073" y="1672532"/>
                    <a:pt x="4463532" y="1681073"/>
                  </a:cubicBezTo>
                  <a:cubicBezTo>
                    <a:pt x="4454990" y="1689615"/>
                    <a:pt x="4443406" y="1694413"/>
                    <a:pt x="4431326" y="1694413"/>
                  </a:cubicBezTo>
                  <a:lnTo>
                    <a:pt x="45546" y="1694413"/>
                  </a:lnTo>
                  <a:cubicBezTo>
                    <a:pt x="33466" y="1694413"/>
                    <a:pt x="21882" y="1689615"/>
                    <a:pt x="13340" y="1681073"/>
                  </a:cubicBezTo>
                  <a:cubicBezTo>
                    <a:pt x="4799" y="1672532"/>
                    <a:pt x="0" y="1660947"/>
                    <a:pt x="0" y="1648868"/>
                  </a:cubicBezTo>
                  <a:lnTo>
                    <a:pt x="0" y="45546"/>
                  </a:lnTo>
                  <a:cubicBezTo>
                    <a:pt x="0" y="33466"/>
                    <a:pt x="4799" y="21882"/>
                    <a:pt x="13340" y="13340"/>
                  </a:cubicBezTo>
                  <a:cubicBezTo>
                    <a:pt x="21882" y="4799"/>
                    <a:pt x="33466" y="0"/>
                    <a:pt x="45546" y="0"/>
                  </a:cubicBezTo>
                  <a:close/>
                </a:path>
              </a:pathLst>
            </a:custGeom>
            <a:solidFill>
              <a:srgbClr val="3A9BDC"/>
            </a:solidFill>
          </p:spPr>
        </p:sp>
        <p:sp>
          <p:nvSpPr>
            <p:cNvPr name="TextBox 4" id="4"/>
            <p:cNvSpPr txBox="true"/>
            <p:nvPr/>
          </p:nvSpPr>
          <p:spPr>
            <a:xfrm>
              <a:off x="0" y="-38100"/>
              <a:ext cx="4476872" cy="1732513"/>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287449" y="3253062"/>
            <a:ext cx="2141541" cy="2141541"/>
            <a:chOff x="0" y="0"/>
            <a:chExt cx="6350000" cy="6350000"/>
          </a:xfrm>
        </p:grpSpPr>
        <p:sp>
          <p:nvSpPr>
            <p:cNvPr name="Freeform 6" id="6"/>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33DFF"/>
            </a:solidFill>
          </p:spPr>
        </p:sp>
        <p:sp>
          <p:nvSpPr>
            <p:cNvPr name="Freeform 7" id="7"/>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2"/>
              <a:stretch>
                <a:fillRect l="-2" t="0" r="-2" b="0"/>
              </a:stretch>
            </a:blipFill>
          </p:spPr>
        </p:sp>
      </p:grpSp>
      <p:grpSp>
        <p:nvGrpSpPr>
          <p:cNvPr name="Group 8" id="8"/>
          <p:cNvGrpSpPr>
            <a:grpSpLocks noChangeAspect="true"/>
          </p:cNvGrpSpPr>
          <p:nvPr/>
        </p:nvGrpSpPr>
        <p:grpSpPr>
          <a:xfrm rot="0">
            <a:off x="4574725" y="3253062"/>
            <a:ext cx="2141541" cy="2141541"/>
            <a:chOff x="0" y="0"/>
            <a:chExt cx="6350000" cy="6350000"/>
          </a:xfrm>
        </p:grpSpPr>
        <p:sp>
          <p:nvSpPr>
            <p:cNvPr name="Freeform 9" id="9"/>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33DFF"/>
            </a:solidFill>
          </p:spPr>
        </p:sp>
        <p:sp>
          <p:nvSpPr>
            <p:cNvPr name="Freeform 10" id="10"/>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3"/>
              <a:stretch>
                <a:fillRect l="-30" t="0" r="-30" b="0"/>
              </a:stretch>
            </a:blipFill>
          </p:spPr>
        </p:sp>
      </p:grpSp>
      <p:grpSp>
        <p:nvGrpSpPr>
          <p:cNvPr name="Group 11" id="11"/>
          <p:cNvGrpSpPr>
            <a:grpSpLocks noChangeAspect="true"/>
          </p:cNvGrpSpPr>
          <p:nvPr/>
        </p:nvGrpSpPr>
        <p:grpSpPr>
          <a:xfrm rot="0">
            <a:off x="7862002" y="3253062"/>
            <a:ext cx="2141541" cy="2141541"/>
            <a:chOff x="0" y="0"/>
            <a:chExt cx="6350000" cy="6350000"/>
          </a:xfrm>
        </p:grpSpPr>
        <p:sp>
          <p:nvSpPr>
            <p:cNvPr name="Freeform 12" id="12"/>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33DFF"/>
            </a:solidFill>
          </p:spPr>
        </p:sp>
        <p:sp>
          <p:nvSpPr>
            <p:cNvPr name="Freeform 13" id="13"/>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223" t="0" r="223" b="0"/>
              </a:stretch>
            </a:blipFill>
          </p:spPr>
        </p:sp>
      </p:grpSp>
      <p:grpSp>
        <p:nvGrpSpPr>
          <p:cNvPr name="Group 14" id="14"/>
          <p:cNvGrpSpPr>
            <a:grpSpLocks noChangeAspect="true"/>
          </p:cNvGrpSpPr>
          <p:nvPr/>
        </p:nvGrpSpPr>
        <p:grpSpPr>
          <a:xfrm rot="0">
            <a:off x="11151971" y="3253062"/>
            <a:ext cx="2141541" cy="2141541"/>
            <a:chOff x="0" y="0"/>
            <a:chExt cx="6350000" cy="6350000"/>
          </a:xfrm>
        </p:grpSpPr>
        <p:sp>
          <p:nvSpPr>
            <p:cNvPr name="Freeform 15" id="15"/>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33DFF"/>
            </a:solidFill>
          </p:spPr>
        </p:sp>
        <p:sp>
          <p:nvSpPr>
            <p:cNvPr name="Freeform 16" id="16"/>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223" t="0" r="223" b="0"/>
              </a:stretch>
            </a:blipFill>
          </p:spPr>
        </p:sp>
      </p:grpSp>
      <p:grpSp>
        <p:nvGrpSpPr>
          <p:cNvPr name="Group 17" id="17"/>
          <p:cNvGrpSpPr>
            <a:grpSpLocks noChangeAspect="true"/>
          </p:cNvGrpSpPr>
          <p:nvPr/>
        </p:nvGrpSpPr>
        <p:grpSpPr>
          <a:xfrm rot="0">
            <a:off x="14441940" y="3253062"/>
            <a:ext cx="2141541" cy="2141541"/>
            <a:chOff x="0" y="0"/>
            <a:chExt cx="6350000" cy="6350000"/>
          </a:xfrm>
        </p:grpSpPr>
        <p:sp>
          <p:nvSpPr>
            <p:cNvPr name="Freeform 18" id="18"/>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33DFF"/>
            </a:solidFill>
          </p:spPr>
        </p:sp>
        <p:sp>
          <p:nvSpPr>
            <p:cNvPr name="Freeform 19" id="19"/>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6"/>
              <a:stretch>
                <a:fillRect l="223" t="-241" r="223" b="-241"/>
              </a:stretch>
            </a:blipFill>
          </p:spPr>
        </p:sp>
      </p:grpSp>
      <p:sp>
        <p:nvSpPr>
          <p:cNvPr name="Freeform 20" id="20"/>
          <p:cNvSpPr/>
          <p:nvPr/>
        </p:nvSpPr>
        <p:spPr>
          <a:xfrm flipH="false" flipV="false" rot="0">
            <a:off x="137509" y="-5107774"/>
            <a:ext cx="17276951" cy="8686467"/>
          </a:xfrm>
          <a:custGeom>
            <a:avLst/>
            <a:gdLst/>
            <a:ahLst/>
            <a:cxnLst/>
            <a:rect r="r" b="b" t="t" l="l"/>
            <a:pathLst>
              <a:path h="8686467" w="17276951">
                <a:moveTo>
                  <a:pt x="0" y="0"/>
                </a:moveTo>
                <a:lnTo>
                  <a:pt x="17276951" y="0"/>
                </a:lnTo>
                <a:lnTo>
                  <a:pt x="17276951" y="8686467"/>
                </a:lnTo>
                <a:lnTo>
                  <a:pt x="0" y="86864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1707121" y="562567"/>
            <a:ext cx="14873758" cy="1557019"/>
          </a:xfrm>
          <a:prstGeom prst="rect">
            <a:avLst/>
          </a:prstGeom>
        </p:spPr>
        <p:txBody>
          <a:bodyPr anchor="t" rtlCol="false" tIns="0" lIns="0" bIns="0" rIns="0">
            <a:spAutoFit/>
          </a:bodyPr>
          <a:lstStyle/>
          <a:p>
            <a:pPr algn="ctr">
              <a:lnSpc>
                <a:spcPts val="12880"/>
              </a:lnSpc>
            </a:pPr>
            <a:r>
              <a:rPr lang="en-US" sz="9200">
                <a:solidFill>
                  <a:srgbClr val="F4F6FC"/>
                </a:solidFill>
                <a:latin typeface="Montserrat Bold"/>
                <a:ea typeface="Montserrat Bold"/>
                <a:cs typeface="Montserrat Bold"/>
                <a:sym typeface="Montserrat Bold"/>
              </a:rPr>
              <a:t>TEAM</a:t>
            </a:r>
          </a:p>
        </p:txBody>
      </p:sp>
      <p:sp>
        <p:nvSpPr>
          <p:cNvPr name="TextBox 22" id="22"/>
          <p:cNvSpPr txBox="true"/>
          <p:nvPr/>
        </p:nvSpPr>
        <p:spPr>
          <a:xfrm rot="0">
            <a:off x="1388370" y="5702431"/>
            <a:ext cx="1939698" cy="332232"/>
          </a:xfrm>
          <a:prstGeom prst="rect">
            <a:avLst/>
          </a:prstGeom>
        </p:spPr>
        <p:txBody>
          <a:bodyPr anchor="t" rtlCol="false" tIns="0" lIns="0" bIns="0" rIns="0">
            <a:spAutoFit/>
          </a:bodyPr>
          <a:lstStyle/>
          <a:p>
            <a:pPr algn="ctr">
              <a:lnSpc>
                <a:spcPts val="2663"/>
              </a:lnSpc>
            </a:pPr>
            <a:r>
              <a:rPr lang="en-US" sz="2399">
                <a:solidFill>
                  <a:srgbClr val="050A30"/>
                </a:solidFill>
                <a:latin typeface="Montserrat Bold"/>
                <a:ea typeface="Montserrat Bold"/>
                <a:cs typeface="Montserrat Bold"/>
                <a:sym typeface="Montserrat Bold"/>
              </a:rPr>
              <a:t>Ixchel</a:t>
            </a:r>
          </a:p>
        </p:txBody>
      </p:sp>
      <p:sp>
        <p:nvSpPr>
          <p:cNvPr name="TextBox 23" id="23"/>
          <p:cNvSpPr txBox="true"/>
          <p:nvPr/>
        </p:nvSpPr>
        <p:spPr>
          <a:xfrm rot="0">
            <a:off x="4675647" y="5702431"/>
            <a:ext cx="1939698" cy="332232"/>
          </a:xfrm>
          <a:prstGeom prst="rect">
            <a:avLst/>
          </a:prstGeom>
        </p:spPr>
        <p:txBody>
          <a:bodyPr anchor="t" rtlCol="false" tIns="0" lIns="0" bIns="0" rIns="0">
            <a:spAutoFit/>
          </a:bodyPr>
          <a:lstStyle/>
          <a:p>
            <a:pPr algn="ctr">
              <a:lnSpc>
                <a:spcPts val="2663"/>
              </a:lnSpc>
            </a:pPr>
            <a:r>
              <a:rPr lang="en-US" sz="2399">
                <a:solidFill>
                  <a:srgbClr val="050A30"/>
                </a:solidFill>
                <a:latin typeface="Montserrat Bold"/>
                <a:ea typeface="Montserrat Bold"/>
                <a:cs typeface="Montserrat Bold"/>
                <a:sym typeface="Montserrat Bold"/>
              </a:rPr>
              <a:t>Diana</a:t>
            </a:r>
          </a:p>
        </p:txBody>
      </p:sp>
      <p:sp>
        <p:nvSpPr>
          <p:cNvPr name="TextBox 24" id="24"/>
          <p:cNvSpPr txBox="true"/>
          <p:nvPr/>
        </p:nvSpPr>
        <p:spPr>
          <a:xfrm rot="0">
            <a:off x="7965616" y="5702431"/>
            <a:ext cx="1939698" cy="332232"/>
          </a:xfrm>
          <a:prstGeom prst="rect">
            <a:avLst/>
          </a:prstGeom>
        </p:spPr>
        <p:txBody>
          <a:bodyPr anchor="t" rtlCol="false" tIns="0" lIns="0" bIns="0" rIns="0">
            <a:spAutoFit/>
          </a:bodyPr>
          <a:lstStyle/>
          <a:p>
            <a:pPr algn="ctr">
              <a:lnSpc>
                <a:spcPts val="2663"/>
              </a:lnSpc>
            </a:pPr>
            <a:r>
              <a:rPr lang="en-US" sz="2399">
                <a:solidFill>
                  <a:srgbClr val="050A30"/>
                </a:solidFill>
                <a:latin typeface="Montserrat Bold"/>
                <a:ea typeface="Montserrat Bold"/>
                <a:cs typeface="Montserrat Bold"/>
                <a:sym typeface="Montserrat Bold"/>
              </a:rPr>
              <a:t>Caio</a:t>
            </a:r>
          </a:p>
        </p:txBody>
      </p:sp>
      <p:sp>
        <p:nvSpPr>
          <p:cNvPr name="TextBox 25" id="25"/>
          <p:cNvSpPr txBox="true"/>
          <p:nvPr/>
        </p:nvSpPr>
        <p:spPr>
          <a:xfrm rot="0">
            <a:off x="11353814" y="5702431"/>
            <a:ext cx="1939698" cy="332232"/>
          </a:xfrm>
          <a:prstGeom prst="rect">
            <a:avLst/>
          </a:prstGeom>
        </p:spPr>
        <p:txBody>
          <a:bodyPr anchor="t" rtlCol="false" tIns="0" lIns="0" bIns="0" rIns="0">
            <a:spAutoFit/>
          </a:bodyPr>
          <a:lstStyle/>
          <a:p>
            <a:pPr algn="ctr">
              <a:lnSpc>
                <a:spcPts val="2663"/>
              </a:lnSpc>
            </a:pPr>
            <a:r>
              <a:rPr lang="en-US" sz="2399">
                <a:solidFill>
                  <a:srgbClr val="050A30"/>
                </a:solidFill>
                <a:latin typeface="Montserrat Bold"/>
                <a:ea typeface="Montserrat Bold"/>
                <a:cs typeface="Montserrat Bold"/>
                <a:sym typeface="Montserrat Bold"/>
              </a:rPr>
              <a:t>Julio</a:t>
            </a:r>
          </a:p>
        </p:txBody>
      </p:sp>
      <p:sp>
        <p:nvSpPr>
          <p:cNvPr name="TextBox 26" id="26"/>
          <p:cNvSpPr txBox="true"/>
          <p:nvPr/>
        </p:nvSpPr>
        <p:spPr>
          <a:xfrm rot="0">
            <a:off x="14739708" y="5702431"/>
            <a:ext cx="1939698" cy="332232"/>
          </a:xfrm>
          <a:prstGeom prst="rect">
            <a:avLst/>
          </a:prstGeom>
        </p:spPr>
        <p:txBody>
          <a:bodyPr anchor="t" rtlCol="false" tIns="0" lIns="0" bIns="0" rIns="0">
            <a:spAutoFit/>
          </a:bodyPr>
          <a:lstStyle/>
          <a:p>
            <a:pPr algn="ctr">
              <a:lnSpc>
                <a:spcPts val="2663"/>
              </a:lnSpc>
            </a:pPr>
            <a:r>
              <a:rPr lang="en-US" sz="2399">
                <a:solidFill>
                  <a:srgbClr val="050A30"/>
                </a:solidFill>
                <a:latin typeface="Montserrat Bold"/>
                <a:ea typeface="Montserrat Bold"/>
                <a:cs typeface="Montserrat Bold"/>
                <a:sym typeface="Montserrat Bold"/>
              </a:rPr>
              <a:t>Juan</a:t>
            </a:r>
          </a:p>
        </p:txBody>
      </p:sp>
      <p:sp>
        <p:nvSpPr>
          <p:cNvPr name="TextBox 27" id="27"/>
          <p:cNvSpPr txBox="true"/>
          <p:nvPr/>
        </p:nvSpPr>
        <p:spPr>
          <a:xfrm rot="0">
            <a:off x="4338615" y="6507671"/>
            <a:ext cx="2978630" cy="2926334"/>
          </a:xfrm>
          <a:prstGeom prst="rect">
            <a:avLst/>
          </a:prstGeom>
        </p:spPr>
        <p:txBody>
          <a:bodyPr anchor="t" rtlCol="false" tIns="0" lIns="0" bIns="0" rIns="0">
            <a:spAutoFit/>
          </a:bodyPr>
          <a:lstStyle/>
          <a:p>
            <a:pPr algn="l">
              <a:lnSpc>
                <a:spcPts val="2127"/>
              </a:lnSpc>
            </a:pPr>
            <a:r>
              <a:rPr lang="en-US" sz="1599">
                <a:solidFill>
                  <a:srgbClr val="050A30"/>
                </a:solidFill>
                <a:latin typeface="Montserrat"/>
                <a:ea typeface="Montserrat"/>
                <a:cs typeface="Montserrat"/>
                <a:sym typeface="Montserrat"/>
              </a:rPr>
              <a:t>In this project, I developed a model that estimates medical charges based on user inputs and provides insurance advice. In this application, predictive modeling is combined with NLP to provide users with medical charge estimates and insurance recommendations.</a:t>
            </a:r>
          </a:p>
        </p:txBody>
      </p:sp>
      <p:sp>
        <p:nvSpPr>
          <p:cNvPr name="TextBox 28" id="28"/>
          <p:cNvSpPr txBox="true"/>
          <p:nvPr/>
        </p:nvSpPr>
        <p:spPr>
          <a:xfrm rot="0">
            <a:off x="1028700" y="6498146"/>
            <a:ext cx="2978630" cy="2537801"/>
          </a:xfrm>
          <a:prstGeom prst="rect">
            <a:avLst/>
          </a:prstGeom>
        </p:spPr>
        <p:txBody>
          <a:bodyPr anchor="t" rtlCol="false" tIns="0" lIns="0" bIns="0" rIns="0">
            <a:spAutoFit/>
          </a:bodyPr>
          <a:lstStyle/>
          <a:p>
            <a:pPr algn="just">
              <a:lnSpc>
                <a:spcPts val="2268"/>
              </a:lnSpc>
            </a:pPr>
            <a:r>
              <a:rPr lang="en-US" sz="1620">
                <a:solidFill>
                  <a:srgbClr val="050A30"/>
                </a:solidFill>
                <a:latin typeface="Montserrat"/>
                <a:ea typeface="Montserrat"/>
                <a:cs typeface="Montserrat"/>
                <a:sym typeface="Montserrat"/>
              </a:rPr>
              <a:t>Leverage ideas to stablish objectives in the project.. Define the problem, scope and possible solutions. Create successful Python codes to see the feasible selection feature engineering . Get involve with the team needs. </a:t>
            </a:r>
          </a:p>
        </p:txBody>
      </p:sp>
      <p:sp>
        <p:nvSpPr>
          <p:cNvPr name="TextBox 29" id="29"/>
          <p:cNvSpPr txBox="true"/>
          <p:nvPr/>
        </p:nvSpPr>
        <p:spPr>
          <a:xfrm rot="0">
            <a:off x="7649480" y="6498146"/>
            <a:ext cx="2978630" cy="1404295"/>
          </a:xfrm>
          <a:prstGeom prst="rect">
            <a:avLst/>
          </a:prstGeom>
        </p:spPr>
        <p:txBody>
          <a:bodyPr anchor="t" rtlCol="false" tIns="0" lIns="0" bIns="0" rIns="0">
            <a:spAutoFit/>
          </a:bodyPr>
          <a:lstStyle/>
          <a:p>
            <a:pPr algn="just">
              <a:lnSpc>
                <a:spcPts val="2268"/>
              </a:lnSpc>
            </a:pPr>
            <a:r>
              <a:rPr lang="en-US" sz="1620">
                <a:solidFill>
                  <a:srgbClr val="050A30"/>
                </a:solidFill>
                <a:latin typeface="Montserrat"/>
                <a:ea typeface="Montserrat"/>
                <a:cs typeface="Montserrat"/>
                <a:sym typeface="Montserrat"/>
              </a:rPr>
              <a:t>I’m the one doing Q&amp;A for the project, also I’m studying new features that can be added to present model of h-InsureLite</a:t>
            </a:r>
          </a:p>
        </p:txBody>
      </p:sp>
      <p:sp>
        <p:nvSpPr>
          <p:cNvPr name="TextBox 30" id="30"/>
          <p:cNvSpPr txBox="true"/>
          <p:nvPr/>
        </p:nvSpPr>
        <p:spPr>
          <a:xfrm rot="0">
            <a:off x="10960345" y="6498146"/>
            <a:ext cx="2978630" cy="1971048"/>
          </a:xfrm>
          <a:prstGeom prst="rect">
            <a:avLst/>
          </a:prstGeom>
        </p:spPr>
        <p:txBody>
          <a:bodyPr anchor="t" rtlCol="false" tIns="0" lIns="0" bIns="0" rIns="0">
            <a:spAutoFit/>
          </a:bodyPr>
          <a:lstStyle/>
          <a:p>
            <a:pPr algn="just" marL="349868" indent="-174934" lvl="1">
              <a:lnSpc>
                <a:spcPts val="2268"/>
              </a:lnSpc>
              <a:buFont typeface="Arial"/>
              <a:buChar char="•"/>
            </a:pPr>
            <a:r>
              <a:rPr lang="en-US" sz="1620">
                <a:solidFill>
                  <a:srgbClr val="050A30"/>
                </a:solidFill>
                <a:latin typeface="Montserrat"/>
                <a:ea typeface="Montserrat"/>
                <a:cs typeface="Montserrat"/>
                <a:sym typeface="Montserrat"/>
              </a:rPr>
              <a:t>My contribution for the project is managing the financial matters of the company to deliver outstanding information to relevant stakeholders. ​</a:t>
            </a:r>
          </a:p>
          <a:p>
            <a:pPr algn="just">
              <a:lnSpc>
                <a:spcPts val="2268"/>
              </a:lnSpc>
            </a:pPr>
          </a:p>
        </p:txBody>
      </p:sp>
      <p:sp>
        <p:nvSpPr>
          <p:cNvPr name="TextBox 31" id="31"/>
          <p:cNvSpPr txBox="true"/>
          <p:nvPr/>
        </p:nvSpPr>
        <p:spPr>
          <a:xfrm rot="0">
            <a:off x="14220242" y="6498146"/>
            <a:ext cx="2978630" cy="1687672"/>
          </a:xfrm>
          <a:prstGeom prst="rect">
            <a:avLst/>
          </a:prstGeom>
        </p:spPr>
        <p:txBody>
          <a:bodyPr anchor="t" rtlCol="false" tIns="0" lIns="0" bIns="0" rIns="0">
            <a:spAutoFit/>
          </a:bodyPr>
          <a:lstStyle/>
          <a:p>
            <a:pPr algn="just">
              <a:lnSpc>
                <a:spcPts val="2268"/>
              </a:lnSpc>
            </a:pPr>
            <a:r>
              <a:rPr lang="en-US" sz="1620">
                <a:solidFill>
                  <a:srgbClr val="050A30"/>
                </a:solidFill>
                <a:latin typeface="Montserrat"/>
                <a:ea typeface="Montserrat"/>
                <a:cs typeface="Montserrat"/>
                <a:sym typeface="Montserrat"/>
              </a:rPr>
              <a:t>My contribution to the project is to explain why we are using NLP with Albert and explain some introductory concepts to understand the code.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CB6F9"/>
        </a:solidFill>
      </p:bgPr>
    </p:bg>
    <p:spTree>
      <p:nvGrpSpPr>
        <p:cNvPr id="1" name=""/>
        <p:cNvGrpSpPr/>
        <p:nvPr/>
      </p:nvGrpSpPr>
      <p:grpSpPr>
        <a:xfrm>
          <a:off x="0" y="0"/>
          <a:ext cx="0" cy="0"/>
          <a:chOff x="0" y="0"/>
          <a:chExt cx="0" cy="0"/>
        </a:xfrm>
      </p:grpSpPr>
      <p:grpSp>
        <p:nvGrpSpPr>
          <p:cNvPr name="Group 2" id="2"/>
          <p:cNvGrpSpPr/>
          <p:nvPr/>
        </p:nvGrpSpPr>
        <p:grpSpPr>
          <a:xfrm rot="0">
            <a:off x="0" y="1262694"/>
            <a:ext cx="18086416" cy="7761612"/>
            <a:chOff x="0" y="0"/>
            <a:chExt cx="4763500" cy="2044211"/>
          </a:xfrm>
        </p:grpSpPr>
        <p:sp>
          <p:nvSpPr>
            <p:cNvPr name="Freeform 3" id="3"/>
            <p:cNvSpPr/>
            <p:nvPr/>
          </p:nvSpPr>
          <p:spPr>
            <a:xfrm flipH="false" flipV="false" rot="0">
              <a:off x="0" y="0"/>
              <a:ext cx="4763500" cy="2044210"/>
            </a:xfrm>
            <a:custGeom>
              <a:avLst/>
              <a:gdLst/>
              <a:ahLst/>
              <a:cxnLst/>
              <a:rect r="r" b="b" t="t" l="l"/>
              <a:pathLst>
                <a:path h="2044210" w="4763500">
                  <a:moveTo>
                    <a:pt x="0" y="0"/>
                  </a:moveTo>
                  <a:lnTo>
                    <a:pt x="4763500" y="0"/>
                  </a:lnTo>
                  <a:lnTo>
                    <a:pt x="4763500" y="2044210"/>
                  </a:lnTo>
                  <a:lnTo>
                    <a:pt x="0" y="2044210"/>
                  </a:lnTo>
                  <a:close/>
                </a:path>
              </a:pathLst>
            </a:custGeom>
            <a:solidFill>
              <a:srgbClr val="F4F6FC"/>
            </a:solidFill>
          </p:spPr>
        </p:sp>
        <p:sp>
          <p:nvSpPr>
            <p:cNvPr name="TextBox 4" id="4"/>
            <p:cNvSpPr txBox="true"/>
            <p:nvPr/>
          </p:nvSpPr>
          <p:spPr>
            <a:xfrm>
              <a:off x="0" y="-38100"/>
              <a:ext cx="4763500" cy="208231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847574" y="426237"/>
            <a:ext cx="9301053" cy="9301053"/>
            <a:chOff x="0" y="0"/>
            <a:chExt cx="12401404" cy="12401404"/>
          </a:xfrm>
        </p:grpSpPr>
        <p:grpSp>
          <p:nvGrpSpPr>
            <p:cNvPr name="Group 6" id="6"/>
            <p:cNvGrpSpPr/>
            <p:nvPr/>
          </p:nvGrpSpPr>
          <p:grpSpPr>
            <a:xfrm rot="0">
              <a:off x="0" y="0"/>
              <a:ext cx="12401404" cy="124014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6FC"/>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a:grpSpLocks noChangeAspect="true"/>
            </p:cNvGrpSpPr>
            <p:nvPr/>
          </p:nvGrpSpPr>
          <p:grpSpPr>
            <a:xfrm rot="0">
              <a:off x="846489" y="846489"/>
              <a:ext cx="10708426" cy="10708426"/>
              <a:chOff x="0" y="0"/>
              <a:chExt cx="6350000" cy="6350000"/>
            </a:xfrm>
          </p:grpSpPr>
          <p:sp>
            <p:nvSpPr>
              <p:cNvPr name="Freeform 10" id="10"/>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5CB6F9"/>
              </a:solidFill>
            </p:spPr>
          </p:sp>
          <p:sp>
            <p:nvSpPr>
              <p:cNvPr name="Freeform 11" id="11"/>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2"/>
                <a:stretch>
                  <a:fillRect l="-39620" t="0" r="-39620" b="0"/>
                </a:stretch>
              </a:blipFill>
            </p:spPr>
          </p:sp>
        </p:grpSp>
      </p:grpSp>
      <p:sp>
        <p:nvSpPr>
          <p:cNvPr name="Freeform 12" id="12"/>
          <p:cNvSpPr/>
          <p:nvPr/>
        </p:nvSpPr>
        <p:spPr>
          <a:xfrm flipH="false" flipV="false" rot="0">
            <a:off x="1065085" y="1600879"/>
            <a:ext cx="563396" cy="563396"/>
          </a:xfrm>
          <a:custGeom>
            <a:avLst/>
            <a:gdLst/>
            <a:ahLst/>
            <a:cxnLst/>
            <a:rect r="r" b="b" t="t" l="l"/>
            <a:pathLst>
              <a:path h="563396" w="563396">
                <a:moveTo>
                  <a:pt x="0" y="0"/>
                </a:moveTo>
                <a:lnTo>
                  <a:pt x="563396" y="0"/>
                </a:lnTo>
                <a:lnTo>
                  <a:pt x="563396" y="563396"/>
                </a:lnTo>
                <a:lnTo>
                  <a:pt x="0" y="5633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2688233" y="9351338"/>
            <a:ext cx="751905" cy="75190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6F9"/>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3451142" y="9727290"/>
            <a:ext cx="751905" cy="75190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6FC"/>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6576236" y="-112744"/>
            <a:ext cx="751905" cy="75190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B6F9"/>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569338" y="5759473"/>
            <a:ext cx="8061513" cy="569764"/>
            <a:chOff x="0" y="0"/>
            <a:chExt cx="2658271" cy="187879"/>
          </a:xfrm>
        </p:grpSpPr>
        <p:sp>
          <p:nvSpPr>
            <p:cNvPr name="Freeform 23" id="23"/>
            <p:cNvSpPr/>
            <p:nvPr/>
          </p:nvSpPr>
          <p:spPr>
            <a:xfrm flipH="false" flipV="false" rot="0">
              <a:off x="0" y="0"/>
              <a:ext cx="2658270" cy="187879"/>
            </a:xfrm>
            <a:custGeom>
              <a:avLst/>
              <a:gdLst/>
              <a:ahLst/>
              <a:cxnLst/>
              <a:rect r="r" b="b" t="t" l="l"/>
              <a:pathLst>
                <a:path h="187879" w="2658270">
                  <a:moveTo>
                    <a:pt x="93939" y="0"/>
                  </a:moveTo>
                  <a:lnTo>
                    <a:pt x="2564331" y="0"/>
                  </a:lnTo>
                  <a:cubicBezTo>
                    <a:pt x="2616212" y="0"/>
                    <a:pt x="2658270" y="42058"/>
                    <a:pt x="2658270" y="93939"/>
                  </a:cubicBezTo>
                  <a:lnTo>
                    <a:pt x="2658270" y="93939"/>
                  </a:lnTo>
                  <a:cubicBezTo>
                    <a:pt x="2658270" y="118854"/>
                    <a:pt x="2648373" y="142748"/>
                    <a:pt x="2630756" y="160365"/>
                  </a:cubicBezTo>
                  <a:cubicBezTo>
                    <a:pt x="2613139" y="177982"/>
                    <a:pt x="2589245" y="187879"/>
                    <a:pt x="2564331" y="187879"/>
                  </a:cubicBezTo>
                  <a:lnTo>
                    <a:pt x="93939" y="187879"/>
                  </a:lnTo>
                  <a:cubicBezTo>
                    <a:pt x="42058" y="187879"/>
                    <a:pt x="0" y="145821"/>
                    <a:pt x="0" y="93939"/>
                  </a:cubicBezTo>
                  <a:lnTo>
                    <a:pt x="0" y="93939"/>
                  </a:lnTo>
                  <a:cubicBezTo>
                    <a:pt x="0" y="42058"/>
                    <a:pt x="42058" y="0"/>
                    <a:pt x="93939" y="0"/>
                  </a:cubicBezTo>
                  <a:close/>
                </a:path>
              </a:pathLst>
            </a:custGeom>
            <a:solidFill>
              <a:srgbClr val="5CB6F9"/>
            </a:solidFill>
          </p:spPr>
        </p:sp>
        <p:sp>
          <p:nvSpPr>
            <p:cNvPr name="TextBox 24" id="24"/>
            <p:cNvSpPr txBox="true"/>
            <p:nvPr/>
          </p:nvSpPr>
          <p:spPr>
            <a:xfrm>
              <a:off x="0" y="-38100"/>
              <a:ext cx="2658271" cy="225979"/>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028700" y="2373825"/>
            <a:ext cx="9137317" cy="1663663"/>
          </a:xfrm>
          <a:prstGeom prst="rect">
            <a:avLst/>
          </a:prstGeom>
        </p:spPr>
        <p:txBody>
          <a:bodyPr anchor="t" rtlCol="false" tIns="0" lIns="0" bIns="0" rIns="0">
            <a:spAutoFit/>
          </a:bodyPr>
          <a:lstStyle/>
          <a:p>
            <a:pPr algn="l">
              <a:lnSpc>
                <a:spcPts val="13021"/>
              </a:lnSpc>
            </a:pPr>
            <a:r>
              <a:rPr lang="en-US" sz="11323">
                <a:solidFill>
                  <a:srgbClr val="050A30"/>
                </a:solidFill>
                <a:latin typeface="Montserrat Bold"/>
                <a:ea typeface="Montserrat Bold"/>
                <a:cs typeface="Montserrat Bold"/>
                <a:sym typeface="Montserrat Bold"/>
              </a:rPr>
              <a:t>Thank You</a:t>
            </a:r>
          </a:p>
        </p:txBody>
      </p:sp>
      <p:sp>
        <p:nvSpPr>
          <p:cNvPr name="TextBox 26" id="26"/>
          <p:cNvSpPr txBox="true"/>
          <p:nvPr/>
        </p:nvSpPr>
        <p:spPr>
          <a:xfrm rot="0">
            <a:off x="1852318" y="1615949"/>
            <a:ext cx="3270417" cy="485633"/>
          </a:xfrm>
          <a:prstGeom prst="rect">
            <a:avLst/>
          </a:prstGeom>
        </p:spPr>
        <p:txBody>
          <a:bodyPr anchor="t" rtlCol="false" tIns="0" lIns="0" bIns="0" rIns="0">
            <a:spAutoFit/>
          </a:bodyPr>
          <a:lstStyle/>
          <a:p>
            <a:pPr algn="l">
              <a:lnSpc>
                <a:spcPts val="4058"/>
              </a:lnSpc>
            </a:pPr>
            <a:r>
              <a:rPr lang="en-US" sz="2898">
                <a:solidFill>
                  <a:srgbClr val="050A30"/>
                </a:solidFill>
                <a:latin typeface="Montserrat"/>
                <a:ea typeface="Montserrat"/>
                <a:cs typeface="Montserrat"/>
                <a:sym typeface="Montserrat"/>
              </a:rPr>
              <a:t>Group 6</a:t>
            </a:r>
          </a:p>
        </p:txBody>
      </p:sp>
      <p:sp>
        <p:nvSpPr>
          <p:cNvPr name="TextBox 27" id="27"/>
          <p:cNvSpPr txBox="true"/>
          <p:nvPr/>
        </p:nvSpPr>
        <p:spPr>
          <a:xfrm rot="0">
            <a:off x="1028700" y="3904138"/>
            <a:ext cx="8333934" cy="1172625"/>
          </a:xfrm>
          <a:prstGeom prst="rect">
            <a:avLst/>
          </a:prstGeom>
        </p:spPr>
        <p:txBody>
          <a:bodyPr anchor="t" rtlCol="false" tIns="0" lIns="0" bIns="0" rIns="0">
            <a:spAutoFit/>
          </a:bodyPr>
          <a:lstStyle/>
          <a:p>
            <a:pPr algn="l">
              <a:lnSpc>
                <a:spcPts val="9629"/>
              </a:lnSpc>
            </a:pPr>
            <a:r>
              <a:rPr lang="en-US" sz="6878">
                <a:solidFill>
                  <a:srgbClr val="050A30"/>
                </a:solidFill>
                <a:latin typeface="Montserrat"/>
                <a:ea typeface="Montserrat"/>
                <a:cs typeface="Montserrat"/>
                <a:sym typeface="Montserrat"/>
              </a:rPr>
              <a:t>For your Attention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DAGMc2UPjvY</dc:identifier>
  <dcterms:modified xsi:type="dcterms:W3CDTF">2011-08-01T06:04:30Z</dcterms:modified>
  <cp:revision>1</cp:revision>
  <dc:title>Project Final Presentation</dc:title>
</cp:coreProperties>
</file>